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18"/>
  </p:notesMasterIdLst>
  <p:handoutMasterIdLst>
    <p:handoutMasterId r:id="rId19"/>
  </p:handoutMasterIdLst>
  <p:sldIdLst>
    <p:sldId id="270" r:id="rId2"/>
    <p:sldId id="272" r:id="rId3"/>
    <p:sldId id="258" r:id="rId4"/>
    <p:sldId id="259" r:id="rId5"/>
    <p:sldId id="274" r:id="rId6"/>
    <p:sldId id="275" r:id="rId7"/>
    <p:sldId id="273" r:id="rId8"/>
    <p:sldId id="276" r:id="rId9"/>
    <p:sldId id="277" r:id="rId10"/>
    <p:sldId id="278" r:id="rId11"/>
    <p:sldId id="279" r:id="rId12"/>
    <p:sldId id="280" r:id="rId13"/>
    <p:sldId id="281" r:id="rId14"/>
    <p:sldId id="282" r:id="rId15"/>
    <p:sldId id="284" r:id="rId16"/>
    <p:sldId id="283" r:id="rId17"/>
  </p:sldIdLst>
  <p:sldSz cx="12192000" cy="6858000"/>
  <p:notesSz cx="6858000" cy="9144000"/>
  <p:embeddedFontLst>
    <p:embeddedFont>
      <p:font typeface="Arial Black" panose="020B0A04020102020204" pitchFamily="34" charset="0"/>
      <p:bold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Calibri Light" panose="020F0302020204030204" pitchFamily="34" charset="0"/>
      <p:regular r:id="rId25"/>
      <p:italic r:id="rId26"/>
    </p:embeddedFont>
    <p:embeddedFont>
      <p:font typeface="Consolas" panose="020B0609020204030204" pitchFamily="49" charset="0"/>
      <p:regular r:id="rId27"/>
      <p:bold r:id="rId28"/>
      <p:italic r:id="rId29"/>
      <p:boldItalic r:id="rId30"/>
    </p:embeddedFont>
    <p:embeddedFont>
      <p:font typeface="Sen" pitchFamily="2" charset="0"/>
      <p:regular r:id="rId31"/>
      <p:bold r:id="rId3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amko hadar" initials="ah" lastIdx="2" clrIdx="0">
    <p:extLst>
      <p:ext uri="{19B8F6BF-5375-455C-9EA6-DF929625EA0E}">
        <p15:presenceInfo xmlns:p15="http://schemas.microsoft.com/office/powerpoint/2012/main" userId="1d448fb59e4c7a9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C03C"/>
    <a:srgbClr val="0CECEC"/>
    <a:srgbClr val="0CE0CE"/>
    <a:srgbClr val="66BB6A"/>
    <a:srgbClr val="FE98E1"/>
    <a:srgbClr val="C7FA6A"/>
    <a:srgbClr val="E1E1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redný štýl 2 - zvýrazneni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redný štý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74130" autoAdjust="0"/>
  </p:normalViewPr>
  <p:slideViewPr>
    <p:cSldViewPr snapToGrid="0">
      <p:cViewPr varScale="1">
        <p:scale>
          <a:sx n="79" d="100"/>
          <a:sy n="79" d="100"/>
        </p:scale>
        <p:origin x="378" y="-66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2706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hlavičku 1">
            <a:extLst>
              <a:ext uri="{FF2B5EF4-FFF2-40B4-BE49-F238E27FC236}">
                <a16:creationId xmlns:a16="http://schemas.microsoft.com/office/drawing/2014/main" id="{B728E8B1-E8A6-4E1B-AC77-F16EABF7348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k-SK" dirty="0"/>
          </a:p>
        </p:txBody>
      </p:sp>
      <p:sp>
        <p:nvSpPr>
          <p:cNvPr id="3" name="Zástupný objekt pre dátum 2">
            <a:extLst>
              <a:ext uri="{FF2B5EF4-FFF2-40B4-BE49-F238E27FC236}">
                <a16:creationId xmlns:a16="http://schemas.microsoft.com/office/drawing/2014/main" id="{3D043BA6-8C04-4EB4-8563-A3CC7B30BE8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94ED27-6CCA-42D8-B82B-A1A59599C4FB}" type="datetimeFigureOut">
              <a:rPr lang="sk-SK" smtClean="0"/>
              <a:t>17. 2. 2022</a:t>
            </a:fld>
            <a:endParaRPr lang="sk-SK" dirty="0"/>
          </a:p>
        </p:txBody>
      </p:sp>
      <p:sp>
        <p:nvSpPr>
          <p:cNvPr id="4" name="Zástupný objekt pre pätu 3">
            <a:extLst>
              <a:ext uri="{FF2B5EF4-FFF2-40B4-BE49-F238E27FC236}">
                <a16:creationId xmlns:a16="http://schemas.microsoft.com/office/drawing/2014/main" id="{0796E0D9-C983-457C-8339-988FE292176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k-SK" dirty="0"/>
          </a:p>
        </p:txBody>
      </p:sp>
      <p:sp>
        <p:nvSpPr>
          <p:cNvPr id="5" name="Zástupný objekt pre číslo snímky 4">
            <a:extLst>
              <a:ext uri="{FF2B5EF4-FFF2-40B4-BE49-F238E27FC236}">
                <a16:creationId xmlns:a16="http://schemas.microsoft.com/office/drawing/2014/main" id="{E309D787-1E0A-408C-AE22-29E5C6EFB37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A65AD6-4BC4-4B06-926A-2CBAA059BB2C}" type="slidenum">
              <a:rPr lang="sk-SK" smtClean="0"/>
              <a:t>‹#›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20227103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svg>
</file>

<file path=ppt/media/image21.png>
</file>

<file path=ppt/media/image2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hlavičk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Zástupný objekt pre dá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8DD579-1158-41C3-BD99-474EAD3C73FA}" type="datetimeFigureOut">
              <a:rPr lang="en-US" smtClean="0"/>
              <a:t>2/17/2022</a:t>
            </a:fld>
            <a:endParaRPr lang="en-US" dirty="0"/>
          </a:p>
        </p:txBody>
      </p:sp>
      <p:sp>
        <p:nvSpPr>
          <p:cNvPr id="4" name="Zástupný objekt pre obrázok snímky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Zástupný objekt pre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/>
          </a:p>
        </p:txBody>
      </p:sp>
      <p:sp>
        <p:nvSpPr>
          <p:cNvPr id="6" name="Zástupný objekt pre pät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Zástupný objekt pre číslo snímky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2F083F-1C56-489F-B6FE-A45B019FA09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0054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noProof="0" dirty="0"/>
              <a:t>Opis aplikácie:</a:t>
            </a:r>
          </a:p>
          <a:p>
            <a:r>
              <a:rPr lang="sk-SK" noProof="0" dirty="0"/>
              <a:t> Našim cieľom bolo vytvoriť funkčnú a </a:t>
            </a:r>
            <a:r>
              <a:rPr lang="sk-SK" noProof="0" dirty="0" err="1"/>
              <a:t>prakticku</a:t>
            </a:r>
            <a:r>
              <a:rPr lang="sk-SK" noProof="0" dirty="0"/>
              <a:t> aplikáciu pre </a:t>
            </a:r>
            <a:r>
              <a:rPr lang="sk-SK" noProof="0" dirty="0" err="1"/>
              <a:t>studentov</a:t>
            </a:r>
            <a:r>
              <a:rPr lang="sk-SK" noProof="0" dirty="0"/>
              <a:t> ale aj </a:t>
            </a:r>
            <a:r>
              <a:rPr lang="sk-SK" noProof="0" dirty="0" err="1"/>
              <a:t>ucitelov</a:t>
            </a:r>
            <a:r>
              <a:rPr lang="sk-SK" noProof="0" dirty="0"/>
              <a:t> v ktorej sme sa zamerali</a:t>
            </a:r>
          </a:p>
          <a:p>
            <a:r>
              <a:rPr lang="sk-SK" noProof="0" dirty="0"/>
              <a:t> na jednoduchý, no priateľský dizajn s množstvom funkcií pre každodenný </a:t>
            </a:r>
            <a:r>
              <a:rPr lang="sk-SK" noProof="0" dirty="0" err="1"/>
              <a:t>zivot</a:t>
            </a:r>
            <a:r>
              <a:rPr lang="sk-SK" noProof="0" dirty="0"/>
              <a:t> </a:t>
            </a:r>
            <a:r>
              <a:rPr lang="sk-SK" noProof="0" dirty="0" err="1"/>
              <a:t>studentov</a:t>
            </a:r>
            <a:r>
              <a:rPr lang="sk-SK" noProof="0" dirty="0"/>
              <a:t>.</a:t>
            </a:r>
          </a:p>
          <a:p>
            <a:endParaRPr lang="sk-SK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2F083F-1C56-489F-B6FE-A45B019FA094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34481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Odpoved</a:t>
            </a:r>
            <a:r>
              <a:rPr lang="en-GB" dirty="0"/>
              <a:t> </a:t>
            </a:r>
            <a:r>
              <a:rPr lang="en-GB" dirty="0" err="1"/>
              <a:t>na</a:t>
            </a:r>
            <a:r>
              <a:rPr lang="en-GB" dirty="0"/>
              <a:t> login response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 err="1"/>
              <a:t>Obsahuje</a:t>
            </a:r>
            <a:r>
              <a:rPr lang="en-GB" dirty="0"/>
              <a:t> 3 </a:t>
            </a:r>
            <a:r>
              <a:rPr lang="en-GB" dirty="0" err="1"/>
              <a:t>nove</a:t>
            </a:r>
            <a:r>
              <a:rPr lang="en-GB" dirty="0"/>
              <a:t> cookies</a:t>
            </a:r>
          </a:p>
          <a:p>
            <a:r>
              <a:rPr lang="en-GB" dirty="0" err="1"/>
              <a:t>Vracia</a:t>
            </a:r>
            <a:r>
              <a:rPr lang="en-GB" dirty="0"/>
              <a:t> </a:t>
            </a:r>
            <a:r>
              <a:rPr lang="en-GB" dirty="0" err="1"/>
              <a:t>sa</a:t>
            </a:r>
            <a:r>
              <a:rPr lang="en-GB" dirty="0"/>
              <a:t> so status </a:t>
            </a:r>
            <a:r>
              <a:rPr lang="en-GB" dirty="0" err="1"/>
              <a:t>kodom</a:t>
            </a:r>
            <a:r>
              <a:rPr lang="en-GB" dirty="0"/>
              <a:t> 302</a:t>
            </a:r>
          </a:p>
          <a:p>
            <a:r>
              <a:rPr lang="en-GB" dirty="0"/>
              <a:t>To je </a:t>
            </a:r>
            <a:r>
              <a:rPr lang="en-GB" dirty="0" err="1"/>
              <a:t>presmerovanie</a:t>
            </a:r>
            <a:endParaRPr lang="en-GB" dirty="0"/>
          </a:p>
          <a:p>
            <a:r>
              <a:rPr lang="en-GB" dirty="0" err="1"/>
              <a:t>Dalsi</a:t>
            </a:r>
            <a:r>
              <a:rPr lang="en-GB" dirty="0"/>
              <a:t> </a:t>
            </a:r>
            <a:r>
              <a:rPr lang="en-GB" dirty="0" err="1"/>
              <a:t>dolezity</a:t>
            </a:r>
            <a:r>
              <a:rPr lang="en-GB" dirty="0"/>
              <a:t> header field je location, </a:t>
            </a:r>
            <a:r>
              <a:rPr lang="en-GB" dirty="0" err="1"/>
              <a:t>ktory</a:t>
            </a:r>
            <a:r>
              <a:rPr lang="en-GB" dirty="0"/>
              <a:t> </a:t>
            </a:r>
            <a:r>
              <a:rPr lang="en-GB" dirty="0" err="1"/>
              <a:t>obrahuje</a:t>
            </a:r>
            <a:r>
              <a:rPr lang="en-GB" dirty="0"/>
              <a:t> </a:t>
            </a:r>
            <a:r>
              <a:rPr lang="en-GB" dirty="0" err="1"/>
              <a:t>ciel</a:t>
            </a:r>
            <a:r>
              <a:rPr lang="en-GB" dirty="0"/>
              <a:t> </a:t>
            </a:r>
            <a:r>
              <a:rPr lang="en-GB" dirty="0" err="1"/>
              <a:t>presmerovania</a:t>
            </a:r>
            <a:endParaRPr lang="en-GB" dirty="0"/>
          </a:p>
          <a:p>
            <a:r>
              <a:rPr lang="en-GB" dirty="0"/>
              <a:t>Od </a:t>
            </a:r>
            <a:r>
              <a:rPr lang="en-GB" dirty="0" err="1"/>
              <a:t>spravnosti</a:t>
            </a:r>
            <a:r>
              <a:rPr lang="en-GB" dirty="0"/>
              <a:t> </a:t>
            </a:r>
            <a:r>
              <a:rPr lang="en-GB" dirty="0" err="1"/>
              <a:t>udajov</a:t>
            </a:r>
            <a:r>
              <a:rPr lang="en-GB" dirty="0"/>
              <a:t> </a:t>
            </a:r>
            <a:r>
              <a:rPr lang="en-GB" dirty="0" err="1"/>
              <a:t>zalezi</a:t>
            </a:r>
            <a:r>
              <a:rPr lang="en-GB" dirty="0"/>
              <a:t> </a:t>
            </a:r>
            <a:r>
              <a:rPr lang="en-GB" dirty="0" err="1"/>
              <a:t>jeho</a:t>
            </a:r>
            <a:r>
              <a:rPr lang="en-GB" dirty="0"/>
              <a:t> </a:t>
            </a:r>
            <a:r>
              <a:rPr lang="en-GB" dirty="0" err="1"/>
              <a:t>obsah</a:t>
            </a:r>
            <a:endParaRPr lang="en-GB" dirty="0"/>
          </a:p>
          <a:p>
            <a:r>
              <a:rPr lang="en-GB" dirty="0"/>
              <a:t>Ak </a:t>
            </a:r>
            <a:r>
              <a:rPr lang="en-GB" dirty="0" err="1"/>
              <a:t>boli</a:t>
            </a:r>
            <a:r>
              <a:rPr lang="en-GB" dirty="0"/>
              <a:t> </a:t>
            </a:r>
            <a:r>
              <a:rPr lang="en-GB" dirty="0" err="1"/>
              <a:t>udaje</a:t>
            </a:r>
            <a:r>
              <a:rPr lang="en-GB" dirty="0"/>
              <a:t> </a:t>
            </a:r>
            <a:r>
              <a:rPr lang="en-GB" dirty="0" err="1"/>
              <a:t>spravne</a:t>
            </a:r>
            <a:r>
              <a:rPr lang="en-GB" dirty="0"/>
              <a:t> </a:t>
            </a:r>
            <a:r>
              <a:rPr lang="en-GB" dirty="0" err="1"/>
              <a:t>ako</a:t>
            </a:r>
            <a:r>
              <a:rPr lang="en-GB" dirty="0"/>
              <a:t> </a:t>
            </a:r>
            <a:r>
              <a:rPr lang="en-GB" dirty="0" err="1"/>
              <a:t>aj</a:t>
            </a:r>
            <a:r>
              <a:rPr lang="en-GB" dirty="0"/>
              <a:t> </a:t>
            </a:r>
            <a:r>
              <a:rPr lang="en-GB" dirty="0" err="1"/>
              <a:t>vsetky</a:t>
            </a:r>
            <a:r>
              <a:rPr lang="en-GB" dirty="0"/>
              <a:t> </a:t>
            </a:r>
            <a:r>
              <a:rPr lang="en-GB" dirty="0" err="1"/>
              <a:t>parametre</a:t>
            </a:r>
            <a:r>
              <a:rPr lang="en-GB" dirty="0"/>
              <a:t>, location = /users/</a:t>
            </a:r>
          </a:p>
          <a:p>
            <a:endParaRPr lang="sk-SK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2F083F-1C56-489F-B6FE-A45B019FA094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1515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Ak </a:t>
            </a:r>
            <a:r>
              <a:rPr lang="en-GB" dirty="0" err="1"/>
              <a:t>vsak</a:t>
            </a:r>
            <a:r>
              <a:rPr lang="en-GB" dirty="0"/>
              <a:t> </a:t>
            </a:r>
            <a:r>
              <a:rPr lang="en-GB" dirty="0" err="1"/>
              <a:t>niektory</a:t>
            </a:r>
            <a:r>
              <a:rPr lang="en-GB" dirty="0"/>
              <a:t> z </a:t>
            </a:r>
            <a:r>
              <a:rPr lang="en-GB" dirty="0" err="1"/>
              <a:t>faktorov</a:t>
            </a:r>
            <a:r>
              <a:rPr lang="en-GB" dirty="0"/>
              <a:t> </a:t>
            </a:r>
            <a:r>
              <a:rPr lang="en-GB" dirty="0" err="1"/>
              <a:t>prihlasenia</a:t>
            </a:r>
            <a:r>
              <a:rPr lang="en-GB" dirty="0"/>
              <a:t> </a:t>
            </a:r>
            <a:r>
              <a:rPr lang="en-GB" dirty="0" err="1"/>
              <a:t>nebol</a:t>
            </a:r>
            <a:r>
              <a:rPr lang="en-GB" dirty="0"/>
              <a:t> </a:t>
            </a:r>
            <a:r>
              <a:rPr lang="en-GB" dirty="0" err="1"/>
              <a:t>spravny</a:t>
            </a:r>
            <a:endParaRPr lang="en-GB" dirty="0"/>
          </a:p>
          <a:p>
            <a:r>
              <a:rPr lang="en-GB" dirty="0"/>
              <a:t>Location = error </a:t>
            </a:r>
            <a:r>
              <a:rPr lang="en-GB" dirty="0" err="1"/>
              <a:t>pagu</a:t>
            </a:r>
            <a:r>
              <a:rPr lang="en-GB" dirty="0"/>
              <a:t> </a:t>
            </a:r>
            <a:r>
              <a:rPr lang="en-GB" dirty="0" err="1"/>
              <a:t>naspat</a:t>
            </a:r>
            <a:r>
              <a:rPr lang="en-GB" dirty="0"/>
              <a:t> </a:t>
            </a:r>
            <a:r>
              <a:rPr lang="en-GB" dirty="0" err="1"/>
              <a:t>na</a:t>
            </a:r>
            <a:r>
              <a:rPr lang="en-GB" dirty="0"/>
              <a:t> login </a:t>
            </a:r>
            <a:r>
              <a:rPr lang="en-GB" dirty="0" err="1"/>
              <a:t>stranke</a:t>
            </a:r>
            <a:endParaRPr lang="sk-SK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2F083F-1C56-489F-B6FE-A45B019FA094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50658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If </a:t>
            </a:r>
            <a:r>
              <a:rPr lang="en-GB" dirty="0" err="1"/>
              <a:t>na</a:t>
            </a:r>
            <a:r>
              <a:rPr lang="en-GB" dirty="0"/>
              <a:t> </a:t>
            </a:r>
            <a:r>
              <a:rPr lang="en-GB" dirty="0" err="1"/>
              <a:t>overenie</a:t>
            </a:r>
            <a:r>
              <a:rPr lang="en-GB" dirty="0"/>
              <a:t> </a:t>
            </a:r>
            <a:r>
              <a:rPr lang="en-GB" dirty="0" err="1"/>
              <a:t>uspesnosti</a:t>
            </a:r>
            <a:r>
              <a:rPr lang="en-GB" dirty="0"/>
              <a:t> </a:t>
            </a:r>
            <a:r>
              <a:rPr lang="en-GB" dirty="0" err="1"/>
              <a:t>prihlasenia</a:t>
            </a:r>
            <a:r>
              <a:rPr lang="en-GB" dirty="0"/>
              <a:t> </a:t>
            </a:r>
            <a:r>
              <a:rPr lang="en-GB" dirty="0" err="1"/>
              <a:t>sa</a:t>
            </a:r>
            <a:r>
              <a:rPr lang="en-GB" dirty="0"/>
              <a:t> </a:t>
            </a:r>
            <a:r>
              <a:rPr lang="en-GB" dirty="0" err="1"/>
              <a:t>pozrie</a:t>
            </a:r>
            <a:r>
              <a:rPr lang="en-GB" dirty="0"/>
              <a:t> </a:t>
            </a:r>
            <a:r>
              <a:rPr lang="en-GB" dirty="0" err="1"/>
              <a:t>na</a:t>
            </a:r>
            <a:r>
              <a:rPr lang="en-GB" dirty="0"/>
              <a:t> header field location a </a:t>
            </a:r>
            <a:r>
              <a:rPr lang="en-GB" dirty="0" err="1"/>
              <a:t>porovna</a:t>
            </a:r>
            <a:r>
              <a:rPr lang="en-GB" dirty="0"/>
              <a:t> ci </a:t>
            </a:r>
            <a:r>
              <a:rPr lang="en-GB" dirty="0" err="1"/>
              <a:t>obsahuje</a:t>
            </a:r>
            <a:endParaRPr lang="en-GB" dirty="0"/>
          </a:p>
          <a:p>
            <a:r>
              <a:rPr lang="en-GB" dirty="0"/>
              <a:t>String bad, </a:t>
            </a:r>
            <a:r>
              <a:rPr lang="en-GB" dirty="0" err="1"/>
              <a:t>odkaz</a:t>
            </a:r>
            <a:r>
              <a:rPr lang="en-GB" dirty="0"/>
              <a:t> </a:t>
            </a:r>
            <a:r>
              <a:rPr lang="en-GB" dirty="0" err="1"/>
              <a:t>na</a:t>
            </a:r>
            <a:r>
              <a:rPr lang="en-GB" dirty="0"/>
              <a:t> error </a:t>
            </a:r>
            <a:r>
              <a:rPr lang="en-GB" dirty="0" err="1"/>
              <a:t>stranku</a:t>
            </a:r>
            <a:endParaRPr lang="en-GB" dirty="0"/>
          </a:p>
          <a:p>
            <a:r>
              <a:rPr lang="en-GB" dirty="0"/>
              <a:t>Ak </a:t>
            </a:r>
            <a:r>
              <a:rPr lang="en-GB" dirty="0" err="1"/>
              <a:t>ano</a:t>
            </a:r>
            <a:r>
              <a:rPr lang="en-GB" dirty="0"/>
              <a:t>, </a:t>
            </a:r>
            <a:r>
              <a:rPr lang="en-GB" dirty="0" err="1"/>
              <a:t>ukonci</a:t>
            </a:r>
            <a:r>
              <a:rPr lang="en-GB" dirty="0"/>
              <a:t> </a:t>
            </a:r>
            <a:r>
              <a:rPr lang="en-GB" dirty="0" err="1"/>
              <a:t>funkciu</a:t>
            </a:r>
            <a:r>
              <a:rPr lang="en-GB" dirty="0"/>
              <a:t> s </a:t>
            </a:r>
            <a:r>
              <a:rPr lang="en-GB" dirty="0" err="1"/>
              <a:t>vynimkou</a:t>
            </a:r>
            <a:r>
              <a:rPr lang="en-GB" dirty="0"/>
              <a:t> </a:t>
            </a:r>
            <a:r>
              <a:rPr lang="en-GB" dirty="0" err="1"/>
              <a:t>Nespravne</a:t>
            </a:r>
            <a:r>
              <a:rPr lang="en-GB" dirty="0"/>
              <a:t> </a:t>
            </a:r>
            <a:r>
              <a:rPr lang="en-GB" dirty="0" err="1"/>
              <a:t>udaje</a:t>
            </a:r>
            <a:endParaRPr lang="en-GB" dirty="0"/>
          </a:p>
          <a:p>
            <a:r>
              <a:rPr lang="en-GB" dirty="0" err="1"/>
              <a:t>Posledny</a:t>
            </a:r>
            <a:r>
              <a:rPr lang="en-GB" dirty="0"/>
              <a:t> request </a:t>
            </a:r>
            <a:r>
              <a:rPr lang="en-GB" dirty="0" err="1"/>
              <a:t>nasleduje</a:t>
            </a:r>
            <a:r>
              <a:rPr lang="en-GB" dirty="0"/>
              <a:t> </a:t>
            </a:r>
            <a:r>
              <a:rPr lang="en-GB" dirty="0" err="1"/>
              <a:t>presmerovanie</a:t>
            </a:r>
            <a:r>
              <a:rPr lang="en-GB" dirty="0"/>
              <a:t> z </a:t>
            </a:r>
            <a:r>
              <a:rPr lang="en-GB" dirty="0" err="1"/>
              <a:t>predoslej</a:t>
            </a:r>
            <a:r>
              <a:rPr lang="en-GB" dirty="0"/>
              <a:t> </a:t>
            </a:r>
            <a:r>
              <a:rPr lang="en-GB" dirty="0" err="1"/>
              <a:t>odpovede</a:t>
            </a:r>
            <a:endParaRPr lang="en-GB" dirty="0"/>
          </a:p>
          <a:p>
            <a:r>
              <a:rPr lang="en-GB" dirty="0" err="1"/>
              <a:t>Cize</a:t>
            </a:r>
            <a:r>
              <a:rPr lang="en-GB" dirty="0"/>
              <a:t> request </a:t>
            </a:r>
            <a:r>
              <a:rPr lang="en-GB" dirty="0" err="1"/>
              <a:t>ktory</a:t>
            </a:r>
            <a:r>
              <a:rPr lang="en-GB" dirty="0"/>
              <a:t> </a:t>
            </a:r>
            <a:r>
              <a:rPr lang="en-GB" dirty="0" err="1"/>
              <a:t>nam</a:t>
            </a:r>
            <a:r>
              <a:rPr lang="en-GB" dirty="0"/>
              <a:t> </a:t>
            </a:r>
            <a:r>
              <a:rPr lang="en-GB" dirty="0" err="1"/>
              <a:t>vrati</a:t>
            </a:r>
            <a:r>
              <a:rPr lang="en-GB" dirty="0"/>
              <a:t> </a:t>
            </a:r>
            <a:r>
              <a:rPr lang="en-GB" dirty="0" err="1"/>
              <a:t>potrebne</a:t>
            </a:r>
            <a:r>
              <a:rPr lang="en-GB" dirty="0"/>
              <a:t> </a:t>
            </a:r>
            <a:r>
              <a:rPr lang="en-GB" dirty="0" err="1"/>
              <a:t>udaje</a:t>
            </a:r>
            <a:r>
              <a:rPr lang="en-GB" dirty="0"/>
              <a:t> </a:t>
            </a:r>
            <a:r>
              <a:rPr lang="en-GB" dirty="0" err="1"/>
              <a:t>smeruje</a:t>
            </a:r>
            <a:r>
              <a:rPr lang="en-GB" dirty="0"/>
              <a:t> </a:t>
            </a:r>
            <a:r>
              <a:rPr lang="en-GB" dirty="0" err="1"/>
              <a:t>na</a:t>
            </a:r>
            <a:r>
              <a:rPr lang="en-GB" dirty="0"/>
              <a:t> /users/</a:t>
            </a:r>
          </a:p>
          <a:p>
            <a:r>
              <a:rPr lang="en-GB" dirty="0" err="1"/>
              <a:t>Parsovanie</a:t>
            </a:r>
            <a:r>
              <a:rPr lang="en-GB" dirty="0"/>
              <a:t> </a:t>
            </a:r>
            <a:r>
              <a:rPr lang="en-GB" dirty="0" err="1"/>
              <a:t>dat</a:t>
            </a:r>
            <a:r>
              <a:rPr lang="en-GB" dirty="0"/>
              <a:t>, </a:t>
            </a:r>
            <a:r>
              <a:rPr lang="en-GB" dirty="0" err="1"/>
              <a:t>necitatelne</a:t>
            </a:r>
            <a:r>
              <a:rPr lang="en-GB" dirty="0"/>
              <a:t> json data</a:t>
            </a:r>
          </a:p>
          <a:p>
            <a:r>
              <a:rPr lang="en-GB" dirty="0" err="1"/>
              <a:t>Vyse</a:t>
            </a:r>
            <a:r>
              <a:rPr lang="en-GB" dirty="0"/>
              <a:t> </a:t>
            </a:r>
            <a:endParaRPr lang="sk-SK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2F083F-1C56-489F-B6FE-A45B019FA094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27840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Zformatovany</a:t>
            </a:r>
            <a:r>
              <a:rPr lang="en-GB" dirty="0"/>
              <a:t> </a:t>
            </a:r>
            <a:r>
              <a:rPr lang="en-GB" dirty="0" err="1"/>
              <a:t>subor</a:t>
            </a:r>
            <a:r>
              <a:rPr lang="en-GB" dirty="0"/>
              <a:t> json ma </a:t>
            </a:r>
            <a:r>
              <a:rPr lang="en-GB" dirty="0" err="1"/>
              <a:t>viac</a:t>
            </a:r>
            <a:r>
              <a:rPr lang="en-GB" dirty="0"/>
              <a:t> </a:t>
            </a:r>
            <a:r>
              <a:rPr lang="en-GB" dirty="0" err="1"/>
              <a:t>ako</a:t>
            </a:r>
            <a:r>
              <a:rPr lang="en-GB" dirty="0"/>
              <a:t> 12000 </a:t>
            </a:r>
            <a:r>
              <a:rPr lang="en-GB" dirty="0" err="1"/>
              <a:t>riadkov</a:t>
            </a:r>
            <a:endParaRPr lang="en-GB" dirty="0"/>
          </a:p>
          <a:p>
            <a:r>
              <a:rPr lang="en-GB" dirty="0"/>
              <a:t>V </a:t>
            </a:r>
            <a:r>
              <a:rPr lang="en-GB" dirty="0" err="1"/>
              <a:t>mojej</a:t>
            </a:r>
            <a:r>
              <a:rPr lang="en-GB" dirty="0"/>
              <a:t> </a:t>
            </a:r>
            <a:r>
              <a:rPr lang="en-GB" dirty="0" err="1"/>
              <a:t>aplikacii</a:t>
            </a:r>
            <a:r>
              <a:rPr lang="en-GB" dirty="0"/>
              <a:t> </a:t>
            </a:r>
            <a:r>
              <a:rPr lang="en-GB" dirty="0" err="1"/>
              <a:t>sa</a:t>
            </a:r>
            <a:r>
              <a:rPr lang="en-GB" dirty="0"/>
              <a:t> </a:t>
            </a:r>
            <a:r>
              <a:rPr lang="en-GB" dirty="0" err="1"/>
              <a:t>vyuzivaju</a:t>
            </a:r>
            <a:r>
              <a:rPr lang="en-GB" dirty="0"/>
              <a:t> </a:t>
            </a:r>
            <a:r>
              <a:rPr lang="en-GB" dirty="0" err="1"/>
              <a:t>dve</a:t>
            </a:r>
            <a:r>
              <a:rPr lang="en-GB" dirty="0"/>
              <a:t> </a:t>
            </a:r>
            <a:r>
              <a:rPr lang="en-GB" dirty="0" err="1"/>
              <a:t>casti</a:t>
            </a:r>
            <a:r>
              <a:rPr lang="en-GB" dirty="0"/>
              <a:t> z </a:t>
            </a:r>
            <a:r>
              <a:rPr lang="en-GB" dirty="0" err="1"/>
              <a:t>tychto</a:t>
            </a:r>
            <a:r>
              <a:rPr lang="en-GB" dirty="0"/>
              <a:t> </a:t>
            </a:r>
            <a:r>
              <a:rPr lang="en-GB" dirty="0" err="1"/>
              <a:t>dat</a:t>
            </a:r>
            <a:endParaRPr lang="en-GB" dirty="0"/>
          </a:p>
          <a:p>
            <a:r>
              <a:rPr lang="en-GB" dirty="0" err="1"/>
              <a:t>Dbi</a:t>
            </a:r>
            <a:r>
              <a:rPr lang="en-GB" dirty="0"/>
              <a:t> a </a:t>
            </a:r>
            <a:r>
              <a:rPr lang="en-GB" dirty="0" err="1"/>
              <a:t>dp</a:t>
            </a:r>
            <a:endParaRPr lang="en-GB" dirty="0"/>
          </a:p>
          <a:p>
            <a:r>
              <a:rPr lang="en-GB" dirty="0" err="1"/>
              <a:t>Dbi</a:t>
            </a:r>
            <a:r>
              <a:rPr lang="en-GB" dirty="0"/>
              <a:t> </a:t>
            </a:r>
            <a:r>
              <a:rPr lang="en-GB" dirty="0" err="1"/>
              <a:t>obsahuje</a:t>
            </a:r>
            <a:r>
              <a:rPr lang="en-GB" dirty="0"/>
              <a:t> data o </a:t>
            </a:r>
            <a:r>
              <a:rPr lang="en-GB" dirty="0" err="1"/>
              <a:t>ucebniach</a:t>
            </a:r>
            <a:r>
              <a:rPr lang="en-GB" dirty="0"/>
              <a:t>, </a:t>
            </a:r>
            <a:r>
              <a:rPr lang="en-GB" dirty="0" err="1"/>
              <a:t>uciteloch</a:t>
            </a:r>
            <a:r>
              <a:rPr lang="en-GB" dirty="0"/>
              <a:t>, </a:t>
            </a:r>
            <a:r>
              <a:rPr lang="en-GB" dirty="0" err="1"/>
              <a:t>predmetoch</a:t>
            </a:r>
            <a:r>
              <a:rPr lang="en-GB" dirty="0"/>
              <a:t>, </a:t>
            </a:r>
            <a:r>
              <a:rPr lang="en-GB" dirty="0" err="1"/>
              <a:t>studentoch</a:t>
            </a:r>
            <a:endParaRPr lang="en-GB" dirty="0"/>
          </a:p>
          <a:p>
            <a:r>
              <a:rPr lang="en-GB" dirty="0" err="1"/>
              <a:t>Dp</a:t>
            </a:r>
            <a:r>
              <a:rPr lang="en-GB" dirty="0"/>
              <a:t> </a:t>
            </a:r>
            <a:r>
              <a:rPr lang="en-GB" dirty="0" err="1"/>
              <a:t>obsahuje</a:t>
            </a:r>
            <a:r>
              <a:rPr lang="en-GB" dirty="0"/>
              <a:t> </a:t>
            </a:r>
            <a:r>
              <a:rPr lang="en-GB" dirty="0" err="1"/>
              <a:t>zoznam</a:t>
            </a:r>
            <a:r>
              <a:rPr lang="en-GB" dirty="0"/>
              <a:t> </a:t>
            </a:r>
            <a:r>
              <a:rPr lang="en-GB" dirty="0" err="1"/>
              <a:t>aktualnych</a:t>
            </a:r>
            <a:r>
              <a:rPr lang="en-GB" dirty="0"/>
              <a:t> </a:t>
            </a:r>
            <a:r>
              <a:rPr lang="en-GB" dirty="0" err="1"/>
              <a:t>planov</a:t>
            </a:r>
            <a:r>
              <a:rPr lang="en-GB" dirty="0"/>
              <a:t> </a:t>
            </a:r>
            <a:r>
              <a:rPr lang="en-GB" dirty="0" err="1"/>
              <a:t>na</a:t>
            </a:r>
            <a:r>
              <a:rPr lang="en-GB" dirty="0"/>
              <a:t> </a:t>
            </a:r>
            <a:r>
              <a:rPr lang="en-GB" dirty="0" err="1"/>
              <a:t>kazdy</a:t>
            </a:r>
            <a:r>
              <a:rPr lang="en-GB" dirty="0"/>
              <a:t> den v </a:t>
            </a:r>
            <a:r>
              <a:rPr lang="en-GB" dirty="0" err="1"/>
              <a:t>aktualnom</a:t>
            </a:r>
            <a:r>
              <a:rPr lang="en-GB" dirty="0"/>
              <a:t> </a:t>
            </a:r>
            <a:r>
              <a:rPr lang="en-GB" dirty="0" err="1"/>
              <a:t>tyzdni</a:t>
            </a:r>
            <a:endParaRPr lang="en-GB" dirty="0"/>
          </a:p>
          <a:p>
            <a:r>
              <a:rPr lang="en-GB" dirty="0" err="1"/>
              <a:t>Tento</a:t>
            </a:r>
            <a:r>
              <a:rPr lang="en-GB" dirty="0"/>
              <a:t> plan </a:t>
            </a:r>
            <a:r>
              <a:rPr lang="en-GB" dirty="0" err="1"/>
              <a:t>obsahuje</a:t>
            </a:r>
            <a:r>
              <a:rPr lang="en-GB" dirty="0"/>
              <a:t> </a:t>
            </a:r>
            <a:r>
              <a:rPr lang="en-GB" dirty="0" err="1"/>
              <a:t>aj</a:t>
            </a:r>
            <a:r>
              <a:rPr lang="en-GB" dirty="0"/>
              <a:t> </a:t>
            </a:r>
            <a:r>
              <a:rPr lang="en-GB" dirty="0" err="1"/>
              <a:t>suplovanie</a:t>
            </a:r>
            <a:r>
              <a:rPr lang="en-GB" dirty="0"/>
              <a:t>, </a:t>
            </a:r>
            <a:r>
              <a:rPr lang="en-GB" dirty="0" err="1"/>
              <a:t>takze</a:t>
            </a:r>
            <a:r>
              <a:rPr lang="en-GB" dirty="0"/>
              <a:t> </a:t>
            </a:r>
            <a:r>
              <a:rPr lang="en-GB" dirty="0" err="1"/>
              <a:t>rozvrh</a:t>
            </a:r>
            <a:r>
              <a:rPr lang="en-GB" dirty="0"/>
              <a:t> je </a:t>
            </a:r>
            <a:r>
              <a:rPr lang="en-GB" dirty="0" err="1"/>
              <a:t>vzdy</a:t>
            </a:r>
            <a:r>
              <a:rPr lang="en-GB" dirty="0"/>
              <a:t> </a:t>
            </a:r>
            <a:r>
              <a:rPr lang="en-GB" dirty="0" err="1"/>
              <a:t>aktualny</a:t>
            </a:r>
            <a:endParaRPr lang="en-GB" dirty="0"/>
          </a:p>
          <a:p>
            <a:endParaRPr lang="en-GB" dirty="0"/>
          </a:p>
          <a:p>
            <a:endParaRPr lang="sk-SK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2F083F-1C56-489F-B6FE-A45B019FA094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40949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k-SK" noProof="0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2F083F-1C56-489F-B6FE-A45B019FA094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19109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k-SK" noProof="0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2F083F-1C56-489F-B6FE-A45B019FA094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616453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k-SK" noProof="0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2F083F-1C56-489F-B6FE-A45B019FA094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77420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noProof="0" dirty="0"/>
              <a:t>Na vývoj našej mobilnej aplikácie sme použili tieto frameworky a knižnice ktoré vidíte na obrazovke. Medzi hlavné patrí </a:t>
            </a:r>
          </a:p>
          <a:p>
            <a:r>
              <a:rPr lang="sk-SK" noProof="0" dirty="0"/>
              <a:t>flutter – používateľské rozhranie na vývoj našej mobilnej aplikácie,</a:t>
            </a:r>
          </a:p>
          <a:p>
            <a:r>
              <a:rPr lang="sk-SK" noProof="0" dirty="0"/>
              <a:t>Google Maps – Google mapy sme použili na vykreslenie a zobrazenie trás a aktuálnej polohy používateľa.</a:t>
            </a:r>
          </a:p>
          <a:p>
            <a:r>
              <a:rPr lang="sk-SK" noProof="0" dirty="0"/>
              <a:t>Firebase – Firebase je databázové riešenie pre našu aplikáciu ktoré využívame na ukladanie údajov ako aj na autentifikáciu.</a:t>
            </a:r>
          </a:p>
          <a:p>
            <a:r>
              <a:rPr lang="sk-SK" noProof="0" dirty="0"/>
              <a:t>A ostatné knižnice a nástroje: </a:t>
            </a:r>
            <a:br>
              <a:rPr lang="sk-SK" noProof="0" dirty="0"/>
            </a:br>
            <a:r>
              <a:rPr lang="sk-SK" noProof="0" dirty="0"/>
              <a:t>	Hive(Lokálna Databáza),</a:t>
            </a:r>
            <a:br>
              <a:rPr lang="sk-SK" noProof="0" dirty="0"/>
            </a:br>
            <a:r>
              <a:rPr lang="sk-SK" noProof="0" dirty="0"/>
              <a:t>	Redux(State management),</a:t>
            </a:r>
            <a:br>
              <a:rPr lang="sk-SK" noProof="0" dirty="0"/>
            </a:br>
            <a:r>
              <a:rPr lang="sk-SK" noProof="0" dirty="0"/>
              <a:t>	Git(Zdieľanie zdrojového kódu), </a:t>
            </a:r>
            <a:br>
              <a:rPr lang="sk-SK" noProof="0" dirty="0"/>
            </a:br>
            <a:r>
              <a:rPr lang="sk-SK" noProof="0" dirty="0"/>
              <a:t>	VSC(Editor)</a:t>
            </a:r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2F083F-1C56-489F-B6FE-A45B019FA094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57439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noProof="0" dirty="0"/>
              <a:t>Na vývoj našej mobilnej aplikácie sme použili tieto frameworky a knižnice ktoré vidíte na obrazovke. Medzi hlavné patrí </a:t>
            </a:r>
          </a:p>
          <a:p>
            <a:r>
              <a:rPr lang="sk-SK" noProof="0" dirty="0"/>
              <a:t>flutter  - používateľské rozhranie na vývoj našej mobilnej aplikácie,</a:t>
            </a:r>
          </a:p>
          <a:p>
            <a:pPr lvl="1">
              <a:buClr>
                <a:schemeClr val="tx1"/>
              </a:buClr>
              <a:buFont typeface="Times New Roman" panose="02020603050405020304" pitchFamily="18" charset="0"/>
              <a:buChar char="-"/>
            </a:pPr>
            <a:r>
              <a:rPr lang="sk-SK" sz="12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sk-SK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Online kurz na Udemy</a:t>
            </a:r>
          </a:p>
          <a:p>
            <a:pPr lvl="1">
              <a:buClr>
                <a:schemeClr val="tx1"/>
              </a:buClr>
              <a:buFont typeface="Times New Roman" panose="02020603050405020304" pitchFamily="18" charset="0"/>
              <a:buChar char="-"/>
            </a:pPr>
            <a:r>
              <a:rPr lang="sk-SK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Oficiálna dokumentácia docs.flutter.dev</a:t>
            </a:r>
          </a:p>
          <a:p>
            <a:endParaRPr lang="sk-SK" noProof="0" dirty="0"/>
          </a:p>
          <a:p>
            <a:r>
              <a:rPr lang="sk-SK" noProof="0" dirty="0"/>
              <a:t>Firebase – Firebase je databázové riešenie pre našu aplikáciu ktoré využívame na ukladanie údajov ako aj na autentifikáciu.</a:t>
            </a:r>
          </a:p>
          <a:p>
            <a:endParaRPr lang="sk-SK" noProof="0" dirty="0"/>
          </a:p>
          <a:p>
            <a:r>
              <a:rPr lang="sk-SK" noProof="0" dirty="0"/>
              <a:t>A ostatné knižnice a nástroje: </a:t>
            </a:r>
            <a:br>
              <a:rPr lang="sk-SK" noProof="0" dirty="0"/>
            </a:br>
            <a:r>
              <a:rPr lang="sk-SK" noProof="0" dirty="0"/>
              <a:t>	Hive(Lokálna Databáza na </a:t>
            </a:r>
            <a:r>
              <a:rPr lang="sk-SK" noProof="0" dirty="0" err="1"/>
              <a:t>zariadeni</a:t>
            </a:r>
            <a:r>
              <a:rPr lang="sk-SK" noProof="0" dirty="0"/>
              <a:t>),</a:t>
            </a:r>
            <a:br>
              <a:rPr lang="sk-SK" noProof="0" dirty="0"/>
            </a:br>
            <a:r>
              <a:rPr lang="sk-SK" noProof="0" dirty="0"/>
              <a:t>	Figma(</a:t>
            </a:r>
            <a:r>
              <a:rPr lang="sk-SK" noProof="0" dirty="0" err="1"/>
              <a:t>Navrh</a:t>
            </a:r>
            <a:r>
              <a:rPr lang="sk-SK" noProof="0" dirty="0"/>
              <a:t> </a:t>
            </a:r>
            <a:r>
              <a:rPr lang="sk-SK" noProof="0" dirty="0" err="1"/>
              <a:t>Aplikacie</a:t>
            </a:r>
            <a:r>
              <a:rPr lang="sk-SK" noProof="0" dirty="0"/>
              <a:t>, kreslenie </a:t>
            </a:r>
            <a:r>
              <a:rPr lang="sk-SK" noProof="0" dirty="0" err="1"/>
              <a:t>planov</a:t>
            </a:r>
            <a:r>
              <a:rPr lang="sk-SK" noProof="0" dirty="0"/>
              <a:t> </a:t>
            </a:r>
            <a:r>
              <a:rPr lang="sk-SK" noProof="0" dirty="0" err="1"/>
              <a:t>skoly</a:t>
            </a:r>
            <a:r>
              <a:rPr lang="sk-SK" noProof="0" dirty="0"/>
              <a:t>),</a:t>
            </a:r>
            <a:br>
              <a:rPr lang="sk-SK" noProof="0" dirty="0"/>
            </a:br>
            <a:r>
              <a:rPr lang="sk-SK" noProof="0" dirty="0"/>
              <a:t>	Git(</a:t>
            </a:r>
            <a:r>
              <a:rPr lang="sk-SK" noProof="0" dirty="0" err="1"/>
              <a:t>Zalohovanie</a:t>
            </a:r>
            <a:r>
              <a:rPr lang="sk-SK" noProof="0" dirty="0"/>
              <a:t> a verziovanie kódu), </a:t>
            </a:r>
            <a:br>
              <a:rPr lang="sk-SK" noProof="0" dirty="0"/>
            </a:br>
            <a:r>
              <a:rPr lang="sk-SK" noProof="0" dirty="0"/>
              <a:t>	VSC(Editor)</a:t>
            </a:r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2F083F-1C56-489F-B6FE-A45B019FA094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32985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dirty="0"/>
              <a:t>Na beh aplikácie je samozrejme treba mobilné zariadenie no vďaka rozhodnutiu</a:t>
            </a:r>
            <a:br>
              <a:rPr lang="sk-SK" dirty="0"/>
            </a:br>
            <a:r>
              <a:rPr lang="sk-SK" dirty="0"/>
              <a:t>použiť na vývoj Flutter, nezáleží na OS zariadenia, teda naša aplikácia je MULTIPLATFORMOVÁ</a:t>
            </a:r>
            <a:endParaRPr lang="en-US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2F083F-1C56-489F-B6FE-A45B019FA094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1669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noProof="0" dirty="0"/>
              <a:t>Na vývoj našej mobilnej aplikácie sme použili tieto frameworky a knižnice ktoré vidíte na obrazovke. Medzi hlavné patrí </a:t>
            </a:r>
          </a:p>
          <a:p>
            <a:r>
              <a:rPr lang="sk-SK" noProof="0" dirty="0"/>
              <a:t>flutter – používateľské rozhranie na vývoj našej mobilnej aplikácie,</a:t>
            </a:r>
          </a:p>
          <a:p>
            <a:r>
              <a:rPr lang="sk-SK" noProof="0" dirty="0"/>
              <a:t>Google Maps – Google mapy sme použili na vykreslenie a zobrazenie trás a aktuálnej polohy používateľa.</a:t>
            </a:r>
          </a:p>
          <a:p>
            <a:r>
              <a:rPr lang="sk-SK" noProof="0" dirty="0"/>
              <a:t>Firebase – Firebase je databázové riešenie pre našu aplikáciu ktoré využívame na ukladanie údajov ako aj na autentifikáciu.</a:t>
            </a:r>
          </a:p>
          <a:p>
            <a:r>
              <a:rPr lang="sk-SK" noProof="0" dirty="0"/>
              <a:t>A ostatné knižnice a nástroje: </a:t>
            </a:r>
            <a:br>
              <a:rPr lang="sk-SK" noProof="0" dirty="0"/>
            </a:br>
            <a:r>
              <a:rPr lang="sk-SK" noProof="0" dirty="0"/>
              <a:t>	Hive(Lokálna Databáza),</a:t>
            </a:r>
            <a:br>
              <a:rPr lang="sk-SK" noProof="0" dirty="0"/>
            </a:br>
            <a:r>
              <a:rPr lang="sk-SK" noProof="0" dirty="0"/>
              <a:t>	Redux(State management),</a:t>
            </a:r>
            <a:br>
              <a:rPr lang="sk-SK" noProof="0" dirty="0"/>
            </a:br>
            <a:r>
              <a:rPr lang="sk-SK" noProof="0" dirty="0"/>
              <a:t>	Git(Zdieľanie zdrojového kódu), </a:t>
            </a:r>
            <a:br>
              <a:rPr lang="sk-SK" noProof="0" dirty="0"/>
            </a:br>
            <a:r>
              <a:rPr lang="sk-SK" noProof="0" dirty="0"/>
              <a:t>	VSC(Editor)</a:t>
            </a:r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2F083F-1C56-489F-B6FE-A45B019FA094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02230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noProof="0" dirty="0"/>
              <a:t>Na vývoj našej mobilnej aplikácie sme použili tieto frameworky a knižnice ktoré vidíte na obrazovke. Medzi hlavné patrí </a:t>
            </a:r>
          </a:p>
          <a:p>
            <a:r>
              <a:rPr lang="sk-SK" noProof="0" dirty="0"/>
              <a:t>flutter – používateľské rozhranie na vývoj našej mobilnej aplikácie,</a:t>
            </a:r>
          </a:p>
          <a:p>
            <a:r>
              <a:rPr lang="sk-SK" noProof="0" dirty="0"/>
              <a:t>Google Maps – Google mapy sme použili na vykreslenie a zobrazenie trás a aktuálnej polohy používateľa.</a:t>
            </a:r>
          </a:p>
          <a:p>
            <a:r>
              <a:rPr lang="sk-SK" noProof="0" dirty="0"/>
              <a:t>Firebase – Firebase je databázové riešenie pre našu aplikáciu ktoré využívame na ukladanie údajov ako aj na autentifikáciu.</a:t>
            </a:r>
          </a:p>
          <a:p>
            <a:r>
              <a:rPr lang="sk-SK" noProof="0" dirty="0"/>
              <a:t>A ostatné knižnice a nástroje: </a:t>
            </a:r>
            <a:br>
              <a:rPr lang="sk-SK" noProof="0" dirty="0"/>
            </a:br>
            <a:r>
              <a:rPr lang="sk-SK" noProof="0" dirty="0"/>
              <a:t>	Hive(Lokálna Databáza),</a:t>
            </a:r>
            <a:br>
              <a:rPr lang="sk-SK" noProof="0" dirty="0"/>
            </a:br>
            <a:r>
              <a:rPr lang="sk-SK" noProof="0" dirty="0"/>
              <a:t>	Redux(State management),</a:t>
            </a:r>
            <a:br>
              <a:rPr lang="sk-SK" noProof="0" dirty="0"/>
            </a:br>
            <a:r>
              <a:rPr lang="sk-SK" noProof="0" dirty="0"/>
              <a:t>	Git(Zdieľanie zdrojového kódu), </a:t>
            </a:r>
            <a:br>
              <a:rPr lang="sk-SK" noProof="0" dirty="0"/>
            </a:br>
            <a:r>
              <a:rPr lang="sk-SK" noProof="0" dirty="0"/>
              <a:t>	VSC(Editor)</a:t>
            </a:r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2F083F-1C56-489F-B6FE-A45B019FA094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94083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noProof="0" dirty="0"/>
              <a:t>Na vývoj našej mobilnej aplikácie sme použili tieto frameworky a knižnice ktoré vidíte na obrazovke. Medzi hlavné patrí </a:t>
            </a:r>
          </a:p>
          <a:p>
            <a:r>
              <a:rPr lang="sk-SK" noProof="0" dirty="0"/>
              <a:t>flutter – používateľské rozhranie na vývoj našej mobilnej aplikácie,</a:t>
            </a:r>
          </a:p>
          <a:p>
            <a:r>
              <a:rPr lang="sk-SK" noProof="0" dirty="0"/>
              <a:t>Google Maps – Google mapy sme použili na vykreslenie a zobrazenie trás a aktuálnej polohy používateľa.</a:t>
            </a:r>
          </a:p>
          <a:p>
            <a:r>
              <a:rPr lang="sk-SK" noProof="0" dirty="0"/>
              <a:t>Firebase – Firebase je databázové riešenie pre našu aplikáciu ktoré využívame na ukladanie údajov ako aj na autentifikáciu.</a:t>
            </a:r>
          </a:p>
          <a:p>
            <a:r>
              <a:rPr lang="sk-SK" noProof="0" dirty="0"/>
              <a:t>A ostatné knižnice a nástroje: </a:t>
            </a:r>
            <a:br>
              <a:rPr lang="sk-SK" noProof="0" dirty="0"/>
            </a:br>
            <a:r>
              <a:rPr lang="sk-SK" noProof="0" dirty="0"/>
              <a:t>	Hive(Lokálna Databáza),</a:t>
            </a:r>
            <a:br>
              <a:rPr lang="sk-SK" noProof="0" dirty="0"/>
            </a:br>
            <a:r>
              <a:rPr lang="sk-SK" noProof="0" dirty="0"/>
              <a:t>	Redux(State management),</a:t>
            </a:r>
            <a:br>
              <a:rPr lang="sk-SK" noProof="0" dirty="0"/>
            </a:br>
            <a:r>
              <a:rPr lang="sk-SK" noProof="0" dirty="0"/>
              <a:t>	Git(Zdieľanie zdrojového kódu), </a:t>
            </a:r>
            <a:br>
              <a:rPr lang="sk-SK" noProof="0" dirty="0"/>
            </a:br>
            <a:r>
              <a:rPr lang="sk-SK" noProof="0" dirty="0"/>
              <a:t>	VSC(Editor)</a:t>
            </a:r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2F083F-1C56-489F-B6FE-A45B019FA094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1921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Prvy</a:t>
            </a:r>
            <a:r>
              <a:rPr lang="en-GB" dirty="0"/>
              <a:t> request</a:t>
            </a:r>
          </a:p>
          <a:p>
            <a:r>
              <a:rPr lang="en-GB" dirty="0" err="1"/>
              <a:t>Asynchronne</a:t>
            </a:r>
            <a:r>
              <a:rPr lang="en-GB" dirty="0"/>
              <a:t> </a:t>
            </a:r>
            <a:r>
              <a:rPr lang="en-GB" dirty="0" err="1"/>
              <a:t>programovanie</a:t>
            </a:r>
            <a:endParaRPr lang="en-GB" dirty="0"/>
          </a:p>
          <a:p>
            <a:r>
              <a:rPr lang="en-GB" dirty="0"/>
              <a:t>Await</a:t>
            </a:r>
          </a:p>
          <a:p>
            <a:r>
              <a:rPr lang="en-GB" dirty="0"/>
              <a:t>http </a:t>
            </a:r>
            <a:r>
              <a:rPr lang="en-GB" dirty="0" err="1"/>
              <a:t>balicek</a:t>
            </a:r>
            <a:endParaRPr lang="en-GB" dirty="0"/>
          </a:p>
          <a:p>
            <a:r>
              <a:rPr lang="en-GB" dirty="0"/>
              <a:t>Header</a:t>
            </a:r>
          </a:p>
          <a:p>
            <a:r>
              <a:rPr lang="en-GB" dirty="0" err="1"/>
              <a:t>cookieList</a:t>
            </a:r>
            <a:endParaRPr lang="en-GB" dirty="0"/>
          </a:p>
          <a:p>
            <a:r>
              <a:rPr lang="en-GB" dirty="0"/>
              <a:t>_</a:t>
            </a:r>
            <a:r>
              <a:rPr lang="en-GB" dirty="0" err="1"/>
              <a:t>updateCookies</a:t>
            </a:r>
            <a:r>
              <a:rPr lang="en-GB" dirty="0"/>
              <a:t> </a:t>
            </a:r>
            <a:r>
              <a:rPr lang="en-GB" dirty="0" err="1"/>
              <a:t>funkcia</a:t>
            </a:r>
            <a:endParaRPr lang="en-GB" dirty="0"/>
          </a:p>
          <a:p>
            <a:r>
              <a:rPr lang="en-GB" dirty="0"/>
              <a:t>Set-cookie header field</a:t>
            </a:r>
            <a:endParaRPr lang="sk-SK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2F083F-1C56-489F-B6FE-A45B019FA094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7286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url</a:t>
            </a:r>
            <a:r>
              <a:rPr lang="en-GB" dirty="0"/>
              <a:t> </a:t>
            </a:r>
            <a:r>
              <a:rPr lang="en-GB" dirty="0" err="1"/>
              <a:t>druheho</a:t>
            </a:r>
            <a:r>
              <a:rPr lang="en-GB" dirty="0"/>
              <a:t> requestu</a:t>
            </a:r>
          </a:p>
          <a:p>
            <a:r>
              <a:rPr lang="en-GB" dirty="0"/>
              <a:t>Regular expressions</a:t>
            </a:r>
          </a:p>
          <a:p>
            <a:r>
              <a:rPr lang="en-GB" dirty="0" err="1"/>
              <a:t>Narocny</a:t>
            </a:r>
            <a:r>
              <a:rPr lang="en-GB" dirty="0"/>
              <a:t> syntax </a:t>
            </a:r>
          </a:p>
          <a:p>
            <a:r>
              <a:rPr lang="en-GB" dirty="0" err="1"/>
              <a:t>Siroka</a:t>
            </a:r>
            <a:r>
              <a:rPr lang="en-GB" dirty="0"/>
              <a:t> </a:t>
            </a:r>
            <a:r>
              <a:rPr lang="en-GB" dirty="0" err="1"/>
              <a:t>vyuzitelnost</a:t>
            </a:r>
            <a:r>
              <a:rPr lang="en-GB" dirty="0"/>
              <a:t> a </a:t>
            </a:r>
            <a:r>
              <a:rPr lang="en-GB" dirty="0" err="1"/>
              <a:t>funkcionalita</a:t>
            </a:r>
            <a:endParaRPr lang="en-GB" dirty="0"/>
          </a:p>
          <a:p>
            <a:r>
              <a:rPr lang="en-GB" dirty="0"/>
              <a:t>Regex </a:t>
            </a:r>
            <a:r>
              <a:rPr lang="en-GB" dirty="0" err="1"/>
              <a:t>najde</a:t>
            </a:r>
            <a:r>
              <a:rPr lang="en-GB" dirty="0"/>
              <a:t> taky string </a:t>
            </a:r>
            <a:r>
              <a:rPr lang="en-GB" dirty="0" err="1"/>
              <a:t>ktory</a:t>
            </a:r>
            <a:r>
              <a:rPr lang="en-GB" dirty="0"/>
              <a:t>:</a:t>
            </a:r>
          </a:p>
          <a:p>
            <a:r>
              <a:rPr lang="en-GB" sz="1200" noProof="1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</a:t>
            </a:r>
            <a:r>
              <a:rPr lang="sk-SK" sz="1200" noProof="1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(?&lt;=name="csrfauth" value=")</a:t>
            </a:r>
            <a:r>
              <a:rPr lang="en-GB" sz="1200" noProof="1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– sa zacina na &lt;=name….</a:t>
            </a:r>
          </a:p>
          <a:p>
            <a:r>
              <a:rPr lang="en-GB" sz="1200" noProof="1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</a:t>
            </a:r>
            <a:r>
              <a:rPr lang="sk-SK" sz="1200" noProof="1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(?="&gt;)</a:t>
            </a:r>
            <a:r>
              <a:rPr lang="en-GB" sz="1200" noProof="1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– konci sa na “&gt;</a:t>
            </a:r>
          </a:p>
          <a:p>
            <a:r>
              <a:rPr lang="en-GB" sz="1200" noProof="1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(.*) a medzi nimi obsahuje akekolvek mnozstvo akychkolvek znakov</a:t>
            </a:r>
          </a:p>
          <a:p>
            <a:r>
              <a:rPr lang="en-GB" sz="1200" noProof="1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Najdeny string je csrfToken</a:t>
            </a:r>
          </a:p>
          <a:p>
            <a:r>
              <a:rPr lang="en-GB" sz="1200" noProof="1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Csrf = Cross-Site request forgery</a:t>
            </a:r>
          </a:p>
          <a:p>
            <a:r>
              <a:rPr lang="en-GB" sz="1200" noProof="1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Zabezpecenie proti tomuto typu utokov</a:t>
            </a:r>
          </a:p>
          <a:p>
            <a:r>
              <a:rPr lang="en-GB" sz="1200" noProof="1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Je rendomizovany, preto ho potrebujem prikladat do kazdeho requestu</a:t>
            </a:r>
          </a:p>
          <a:p>
            <a:r>
              <a:rPr lang="en-GB" sz="1200" noProof="1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Parametre pre request</a:t>
            </a:r>
          </a:p>
          <a:p>
            <a:r>
              <a:rPr lang="en-GB" sz="1200" noProof="1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Loginresponse</a:t>
            </a:r>
          </a:p>
          <a:p>
            <a:r>
              <a:rPr lang="en-GB" sz="1200" noProof="1">
                <a:solidFill>
                  <a:srgbClr val="0088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</a:t>
            </a:r>
            <a:endParaRPr lang="sk-SK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2F083F-1C56-489F-B6FE-A45B019FA094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500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á sním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k-SK"/>
              <a:t>Kliknutím upravte štýl predlohy podnadpisu</a:t>
            </a:r>
            <a:endParaRPr lang="en-US" dirty="0"/>
          </a:p>
        </p:txBody>
      </p:sp>
      <p:sp>
        <p:nvSpPr>
          <p:cNvPr id="9" name="Zástupný objekt pre dátum 8">
            <a:extLst>
              <a:ext uri="{FF2B5EF4-FFF2-40B4-BE49-F238E27FC236}">
                <a16:creationId xmlns:a16="http://schemas.microsoft.com/office/drawing/2014/main" id="{ED237257-22A7-4176-B8A1-D100885A1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2/17/2022</a:t>
            </a:fld>
            <a:endParaRPr lang="en-US" dirty="0"/>
          </a:p>
        </p:txBody>
      </p:sp>
      <p:sp>
        <p:nvSpPr>
          <p:cNvPr id="10" name="Zástupný objekt pre pätu 9">
            <a:extLst>
              <a:ext uri="{FF2B5EF4-FFF2-40B4-BE49-F238E27FC236}">
                <a16:creationId xmlns:a16="http://schemas.microsoft.com/office/drawing/2014/main" id="{46FF7CC7-DFDA-4C20-989E-E6951DD07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Zástupný objekt pre číslo snímky 10">
            <a:extLst>
              <a:ext uri="{FF2B5EF4-FFF2-40B4-BE49-F238E27FC236}">
                <a16:creationId xmlns:a16="http://schemas.microsoft.com/office/drawing/2014/main" id="{DD8A8F43-4FE5-4508-9152-A08D75851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08397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z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23651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Z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97675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78808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Hlavička sekc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048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3816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2/17/2022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8145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Len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2/17/2022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5427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2/17/2022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11140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55848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ok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sk-SK" dirty="0"/>
              <a:t>Kliknutím na ikonu pridáte obrázok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52582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79779C-C360-43AE-8A77-8FC8BB4270C1}" type="datetimeFigureOut">
              <a:rPr lang="en-US" smtClean="0"/>
              <a:t>2/17/2022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7" name="Obrázok 16">
            <a:extLst>
              <a:ext uri="{FF2B5EF4-FFF2-40B4-BE49-F238E27FC236}">
                <a16:creationId xmlns:a16="http://schemas.microsoft.com/office/drawing/2014/main" id="{EA3E8F35-11AB-41F2-AC71-BFA7628DF59C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50900" y="-414933"/>
            <a:ext cx="2773540" cy="156011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Obrázok 8">
            <a:extLst>
              <a:ext uri="{FF2B5EF4-FFF2-40B4-BE49-F238E27FC236}">
                <a16:creationId xmlns:a16="http://schemas.microsoft.com/office/drawing/2014/main" id="{1F62B025-851E-4F43-8422-79E544E9222E}"/>
              </a:ext>
            </a:extLst>
          </p:cNvPr>
          <p:cNvPicPr>
            <a:picLocks noChangeAspect="1"/>
          </p:cNvPicPr>
          <p:nvPr userDrawn="1"/>
        </p:nvPicPr>
        <p:blipFill>
          <a:blip r:embed="rId1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0" y="6022800"/>
            <a:ext cx="619173" cy="763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2057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0" y="520254"/>
            <a:ext cx="12192000" cy="762000"/>
          </a:xfrm>
        </p:spPr>
        <p:txBody>
          <a:bodyPr>
            <a:noAutofit/>
          </a:bodyPr>
          <a:lstStyle/>
          <a:p>
            <a:r>
              <a:rPr lang="pt-BR" altLang="sk-SK" sz="5000" b="1" dirty="0">
                <a:latin typeface="Sen" pitchFamily="2" charset="0"/>
                <a:cs typeface="Times New Roman" panose="02020603050405020304" pitchFamily="18" charset="0"/>
              </a:rPr>
              <a:t>Mobilná aplikácia pre </a:t>
            </a:r>
            <a:r>
              <a:rPr lang="sk-SK" altLang="sk-SK" sz="5000" b="1" dirty="0">
                <a:latin typeface="Sen" pitchFamily="2" charset="0"/>
                <a:cs typeface="Times New Roman" panose="02020603050405020304" pitchFamily="18" charset="0"/>
              </a:rPr>
              <a:t>š</a:t>
            </a:r>
            <a:r>
              <a:rPr lang="pt-BR" altLang="sk-SK" sz="5000" b="1" dirty="0">
                <a:latin typeface="Sen" pitchFamily="2" charset="0"/>
                <a:cs typeface="Times New Roman" panose="02020603050405020304" pitchFamily="18" charset="0"/>
              </a:rPr>
              <a:t>tudentov SPŠE</a:t>
            </a:r>
            <a:endParaRPr lang="cs-CZ" altLang="sk-SK" sz="5000" b="1" dirty="0">
              <a:latin typeface="Sen" pitchFamily="2" charset="0"/>
              <a:cs typeface="Times New Roman" panose="02020603050405020304" pitchFamily="18" charset="0"/>
            </a:endParaRPr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41733" y="2133600"/>
            <a:ext cx="6684263" cy="1295400"/>
          </a:xfrm>
        </p:spPr>
        <p:txBody>
          <a:bodyPr>
            <a:normAutofit fontScale="92500"/>
          </a:bodyPr>
          <a:lstStyle/>
          <a:p>
            <a:pPr algn="ctr"/>
            <a:r>
              <a:rPr lang="sk-SK" altLang="sk-SK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Spojená škola, Komárňanská 28, Nové Zámky</a:t>
            </a:r>
          </a:p>
          <a:p>
            <a:pPr algn="ctr"/>
            <a:r>
              <a:rPr lang="sk-SK" altLang="sk-SK" dirty="0">
                <a:latin typeface="Times New Roman" panose="02020603050405020304" pitchFamily="18" charset="0"/>
                <a:cs typeface="Times New Roman" panose="02020603050405020304" pitchFamily="18" charset="0"/>
              </a:rPr>
              <a:t>o. z.</a:t>
            </a:r>
          </a:p>
          <a:p>
            <a:pPr algn="ctr"/>
            <a:r>
              <a:rPr lang="sk-SK" altLang="sk-SK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Stredná priemyselná škola elektrotechnická S. A. </a:t>
            </a:r>
            <a:r>
              <a:rPr lang="sk-SK" altLang="sk-S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Jedlíka</a:t>
            </a:r>
            <a:endParaRPr lang="sk-SK" altLang="sk-S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sk-SK" altLang="sk-S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244" name="Text Box 4"/>
          <p:cNvSpPr txBox="1">
            <a:spLocks noChangeArrowheads="1"/>
          </p:cNvSpPr>
          <p:nvPr/>
        </p:nvSpPr>
        <p:spPr bwMode="auto">
          <a:xfrm>
            <a:off x="9492996" y="5488584"/>
            <a:ext cx="2514600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Georgia" pitchFamily="18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Georgia" pitchFamily="18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Georgia" pitchFamily="18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1600">
                <a:solidFill>
                  <a:schemeClr val="tx1"/>
                </a:solidFill>
                <a:latin typeface="Georgia" pitchFamily="18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1600">
                <a:solidFill>
                  <a:schemeClr val="tx1"/>
                </a:solidFill>
                <a:latin typeface="Georgia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600">
                <a:solidFill>
                  <a:schemeClr val="tx1"/>
                </a:solidFill>
                <a:latin typeface="Georgia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600">
                <a:solidFill>
                  <a:schemeClr val="tx1"/>
                </a:solidFill>
                <a:latin typeface="Georgia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600">
                <a:solidFill>
                  <a:schemeClr val="tx1"/>
                </a:solidFill>
                <a:latin typeface="Georgia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600">
                <a:solidFill>
                  <a:schemeClr val="tx1"/>
                </a:solidFill>
                <a:latin typeface="Georgia" pitchFamily="18" charset="0"/>
              </a:defRPr>
            </a:lvl9pPr>
          </a:lstStyle>
          <a:p>
            <a:pPr algn="r" eaLnBrk="1" hangingPunct="1">
              <a:spcBef>
                <a:spcPct val="50000"/>
              </a:spcBef>
              <a:buFontTx/>
              <a:buNone/>
            </a:pPr>
            <a:r>
              <a:rPr lang="sk-SK" altLang="sk-SK" dirty="0">
                <a:latin typeface="Sen" pitchFamily="2" charset="0"/>
                <a:cs typeface="Times New Roman" panose="02020603050405020304" pitchFamily="18" charset="0"/>
              </a:rPr>
              <a:t>Adam Hadar</a:t>
            </a:r>
            <a:br>
              <a:rPr lang="sk-SK" altLang="sk-SK" dirty="0">
                <a:latin typeface="Sen" pitchFamily="2" charset="0"/>
                <a:cs typeface="Times New Roman" panose="02020603050405020304" pitchFamily="18" charset="0"/>
              </a:rPr>
            </a:br>
            <a:r>
              <a:rPr lang="sk-SK" altLang="sk-SK" dirty="0">
                <a:latin typeface="Sen" pitchFamily="2" charset="0"/>
                <a:cs typeface="Times New Roman" panose="02020603050405020304" pitchFamily="18" charset="0"/>
              </a:rPr>
              <a:t>IV.AI</a:t>
            </a:r>
            <a:br>
              <a:rPr lang="sk-SK" altLang="sk-SK" dirty="0">
                <a:latin typeface="Sen" pitchFamily="2" charset="0"/>
                <a:cs typeface="Times New Roman" panose="02020603050405020304" pitchFamily="18" charset="0"/>
              </a:rPr>
            </a:br>
            <a:r>
              <a:rPr lang="sk-SK" altLang="sk-SK" dirty="0">
                <a:latin typeface="Sen" pitchFamily="2" charset="0"/>
                <a:cs typeface="Times New Roman" panose="02020603050405020304" pitchFamily="18" charset="0"/>
              </a:rPr>
              <a:t>2022</a:t>
            </a:r>
            <a:endParaRPr lang="cs-CZ" altLang="sk-SK" dirty="0">
              <a:latin typeface="Sen" pitchFamily="2" charset="0"/>
              <a:cs typeface="Times New Roman" panose="02020603050405020304" pitchFamily="18" charset="0"/>
            </a:endParaRPr>
          </a:p>
        </p:txBody>
      </p:sp>
      <p:pic>
        <p:nvPicPr>
          <p:cNvPr id="19" name="Obrázok 18">
            <a:extLst>
              <a:ext uri="{FF2B5EF4-FFF2-40B4-BE49-F238E27FC236}">
                <a16:creationId xmlns:a16="http://schemas.microsoft.com/office/drawing/2014/main" id="{06CD885A-85BF-4D45-8AC6-869E78C947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95791">
            <a:off x="6608068" y="1653141"/>
            <a:ext cx="3381042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-2.22222E-6 L -0.20625 0.92199 " pathEditMode="relative" rAng="0" ptsTypes="AA">
                                      <p:cBhvr>
                                        <p:cTn id="6" dur="200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312" y="4608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lokTextu 5">
            <a:extLst>
              <a:ext uri="{FF2B5EF4-FFF2-40B4-BE49-F238E27FC236}">
                <a16:creationId xmlns:a16="http://schemas.microsoft.com/office/drawing/2014/main" id="{D08E290D-44F5-45D4-85F7-9CE438F5767B}"/>
              </a:ext>
            </a:extLst>
          </p:cNvPr>
          <p:cNvSpPr txBox="1"/>
          <p:nvPr/>
        </p:nvSpPr>
        <p:spPr>
          <a:xfrm>
            <a:off x="122712" y="982176"/>
            <a:ext cx="12184083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400" noProof="1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</a:rPr>
              <a:t>{connection: Upgrade, last-modified: Wed, 16 Feb 2022 18:09:33 GMT, cache-control: no-store, no-cache, must-revalidate, post-check=0, pre-check=0, </a:t>
            </a:r>
            <a:r>
              <a:rPr lang="sk-SK" sz="2400" b="1" noProof="1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set-cookie: </a:t>
            </a:r>
            <a:r>
              <a:rPr lang="sk-SK" sz="2400" b="1" noProof="1">
                <a:solidFill>
                  <a:srgbClr val="FF0000"/>
                </a:solidFill>
                <a:latin typeface="Consolas" panose="020B0609020204030204" pitchFamily="49" charset="0"/>
              </a:rPr>
              <a:t>PHPSESSID</a:t>
            </a:r>
            <a:r>
              <a:rPr lang="sk-SK" sz="2400" b="1" noProof="1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=6d0d843c2532cecb94ab3cadcea62264; path=/; secure; HttpOnly,</a:t>
            </a:r>
            <a:r>
              <a:rPr lang="sk-SK" sz="2400" b="1" noProof="1">
                <a:solidFill>
                  <a:srgbClr val="FF0000"/>
                </a:solidFill>
                <a:latin typeface="Consolas" panose="020B0609020204030204" pitchFamily="49" charset="0"/>
              </a:rPr>
              <a:t>hsid</a:t>
            </a:r>
            <a:r>
              <a:rPr lang="sk-SK" sz="2400" b="1" noProof="1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=c2d355d831531c5dfd1294910ef52d0c12c56b0f; path=/; secure,</a:t>
            </a:r>
            <a:r>
              <a:rPr lang="sk-SK" sz="2400" b="1" noProof="1">
                <a:solidFill>
                  <a:srgbClr val="FF0000"/>
                </a:solidFill>
                <a:latin typeface="Consolas" panose="020B0609020204030204" pitchFamily="49" charset="0"/>
              </a:rPr>
              <a:t>edid</a:t>
            </a:r>
            <a:r>
              <a:rPr lang="sk-SK" sz="2400" b="1" noProof="1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=GDa8pbPmX3ngwLd3imDV0ADHuKUdmV; expires=Sat, 15-Feb-2025 18:09:32 GMT; Max-Age=94608000; path=/; secure; HttpOnly</a:t>
            </a:r>
            <a:r>
              <a:rPr lang="sk-SK" sz="2400" noProof="1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</a:rPr>
              <a:t>, transfer-encoding: chunked, date: Wed, 16 Feb 2022 18:09:32 GMT, content-encoding: gzip, vary: Accept-Encoding, strict-transport-security: max-age=63072000;, referrer-policy: same-origin, content-type: text/html; charset=UTF-8, pragma: no-cache, x-xss-protection: 1; mode=block, upgrade: h2,h2c, server: Apache, </a:t>
            </a:r>
            <a:r>
              <a:rPr lang="sk-SK" sz="2400" b="1" noProof="1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location: /user/</a:t>
            </a:r>
            <a:r>
              <a:rPr lang="sk-SK" sz="2400" noProof="1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</a:rPr>
              <a:t>, x-frame-options: sameorigin, x-content-type-options: nosniff, expires: Mon, 26 Jul 1997 05:00:00 GMT} </a:t>
            </a:r>
          </a:p>
        </p:txBody>
      </p:sp>
    </p:spTree>
    <p:extLst>
      <p:ext uri="{BB962C8B-B14F-4D97-AF65-F5344CB8AC3E}">
        <p14:creationId xmlns:p14="http://schemas.microsoft.com/office/powerpoint/2010/main" val="20711816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lokTextu 5">
            <a:extLst>
              <a:ext uri="{FF2B5EF4-FFF2-40B4-BE49-F238E27FC236}">
                <a16:creationId xmlns:a16="http://schemas.microsoft.com/office/drawing/2014/main" id="{D08E290D-44F5-45D4-85F7-9CE438F5767B}"/>
              </a:ext>
            </a:extLst>
          </p:cNvPr>
          <p:cNvSpPr txBox="1"/>
          <p:nvPr/>
        </p:nvSpPr>
        <p:spPr>
          <a:xfrm>
            <a:off x="3959" y="1351508"/>
            <a:ext cx="121840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400" noProof="1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</a:rPr>
              <a:t>{connection: Upgrade, last-modified: Wed, 16 Feb 2022 18:33:49 GMT, cache-control: no-store, no-cache, must-revalidate, post-check=0, pre-check=0, set-cookie: edid=P0EpJSTcn7wPARqDguXEW0cgfkUd5J; expires=Sat, 15-Feb-2025 18:33:49 GMT; Max-Age=94608000; path=/; secure; HttpOnly, transfer-encoding: chunked, date: Wed, 16 Feb 2022 18:33:49 GMT, content-encoding: gzip, vary: Accept-Encoding, strict-transport-security: max-age=63072000;, referrer-policy: same-origin, content-type: text/html; charset=UTF-8, pragma: no-cache, x-xss-protection: 1; mode=block, upgrade: h2,h2c, server: Apache, </a:t>
            </a:r>
            <a:r>
              <a:rPr lang="sk-SK" sz="2400" b="1" noProof="1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location: /login/index.php?bad=1&amp;lerr=47c722&amp;,</a:t>
            </a:r>
            <a:r>
              <a:rPr lang="sk-SK" sz="2400" noProof="1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</a:rPr>
              <a:t> x-frame-options: sameorigin, x-content-type-options: nosniff, expires: Mon, 26 Jul 1997 05:00:00 GMT}</a:t>
            </a:r>
          </a:p>
        </p:txBody>
      </p:sp>
    </p:spTree>
    <p:extLst>
      <p:ext uri="{BB962C8B-B14F-4D97-AF65-F5344CB8AC3E}">
        <p14:creationId xmlns:p14="http://schemas.microsoft.com/office/powerpoint/2010/main" val="5678938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lokTextu 5">
            <a:extLst>
              <a:ext uri="{FF2B5EF4-FFF2-40B4-BE49-F238E27FC236}">
                <a16:creationId xmlns:a16="http://schemas.microsoft.com/office/drawing/2014/main" id="{D08E290D-44F5-45D4-85F7-9CE438F5767B}"/>
              </a:ext>
            </a:extLst>
          </p:cNvPr>
          <p:cNvSpPr txBox="1"/>
          <p:nvPr/>
        </p:nvSpPr>
        <p:spPr>
          <a:xfrm>
            <a:off x="217715" y="769617"/>
            <a:ext cx="12184083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800" noProof="1">
                <a:solidFill>
                  <a:srgbClr val="7928A1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if</a:t>
            </a: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(loginResponse.headers[</a:t>
            </a:r>
            <a:r>
              <a:rPr lang="sk-SK" sz="2800" noProof="1">
                <a:solidFill>
                  <a:srgbClr val="008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'location'</a:t>
            </a: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]!.contains(</a:t>
            </a:r>
            <a:r>
              <a:rPr lang="sk-SK" sz="2800" noProof="1">
                <a:solidFill>
                  <a:srgbClr val="008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'bad'</a:t>
            </a: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)) {</a:t>
            </a:r>
            <a:endParaRPr lang="sk-SK" sz="2800" noProof="1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setLoginStatus = </a:t>
            </a:r>
            <a:r>
              <a:rPr lang="sk-SK" sz="2800" noProof="1">
                <a:solidFill>
                  <a:srgbClr val="007F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LoginStatus</a:t>
            </a: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sk-SK" sz="2800" noProof="1">
                <a:solidFill>
                  <a:srgbClr val="007F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LoginFailed</a:t>
            </a: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sk-SK" sz="2800" noProof="1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sk-SK" sz="2800" noProof="1">
                <a:solidFill>
                  <a:srgbClr val="7928A1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throw</a:t>
            </a: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2800" noProof="1">
                <a:solidFill>
                  <a:srgbClr val="007F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Exception</a:t>
            </a: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sk-SK" sz="2800" noProof="1">
                <a:solidFill>
                  <a:srgbClr val="008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'Nespravne udaje!'</a:t>
            </a: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);</a:t>
            </a:r>
            <a:endParaRPr lang="sk-SK" sz="2800" noProof="1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b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lang="sk-SK" sz="2800" noProof="1">
                <a:solidFill>
                  <a:srgbClr val="7928A1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final</a:t>
            </a: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loggedInResponse = </a:t>
            </a:r>
            <a:r>
              <a:rPr lang="sk-SK" sz="2800" noProof="1">
                <a:solidFill>
                  <a:srgbClr val="7928A1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await</a:t>
            </a: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http.post(</a:t>
            </a:r>
            <a:endParaRPr lang="sk-SK" sz="2800" noProof="1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800" noProof="1">
                <a:solidFill>
                  <a:srgbClr val="007F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Uri</a:t>
            </a: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.parse(</a:t>
            </a:r>
            <a:r>
              <a:rPr lang="sk-SK" sz="2800" noProof="1">
                <a:solidFill>
                  <a:srgbClr val="008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'https://</a:t>
            </a:r>
            <a:r>
              <a:rPr lang="sk-SK" sz="2800" noProof="1">
                <a:solidFill>
                  <a:srgbClr val="AA5D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$_school</a:t>
            </a:r>
            <a:r>
              <a:rPr lang="sk-SK" sz="2800" noProof="1">
                <a:solidFill>
                  <a:srgbClr val="008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.edupage.org/user/'</a:t>
            </a: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), </a:t>
            </a:r>
            <a:endParaRPr lang="sk-SK" sz="2800" noProof="1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headers: {</a:t>
            </a:r>
            <a:r>
              <a:rPr lang="sk-SK" sz="2800" noProof="1">
                <a:solidFill>
                  <a:srgbClr val="008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'Cookie'</a:t>
            </a: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 _cookieList},</a:t>
            </a:r>
            <a:endParaRPr lang="sk-SK" sz="2800" noProof="1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);</a:t>
            </a:r>
            <a:endParaRPr lang="sk-SK" sz="2800" noProof="1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_parseEduJsonData(data: loggedInResponse.body);</a:t>
            </a:r>
            <a:endParaRPr lang="sk-SK" sz="2800" noProof="1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updateAktualne(forceCheckHodiny: </a:t>
            </a:r>
            <a:r>
              <a:rPr lang="sk-SK" sz="2800" noProof="1">
                <a:solidFill>
                  <a:srgbClr val="7928A1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true</a:t>
            </a: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);</a:t>
            </a:r>
            <a:endParaRPr lang="sk-SK" sz="2800" noProof="1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setLoginStatus = </a:t>
            </a:r>
            <a:r>
              <a:rPr lang="sk-SK" sz="2800" noProof="1">
                <a:solidFill>
                  <a:srgbClr val="007F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LoginStatus</a:t>
            </a: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sk-SK" sz="2800" noProof="1">
                <a:solidFill>
                  <a:srgbClr val="007F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LoggedIn</a:t>
            </a: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sk-SK" sz="2800" noProof="1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07768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uľka 2">
            <a:extLst>
              <a:ext uri="{FF2B5EF4-FFF2-40B4-BE49-F238E27FC236}">
                <a16:creationId xmlns:a16="http://schemas.microsoft.com/office/drawing/2014/main" id="{3000B93E-C0B4-4666-A7A3-ADC0F31401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0394529"/>
              </p:ext>
            </p:extLst>
          </p:nvPr>
        </p:nvGraphicFramePr>
        <p:xfrm>
          <a:off x="205221" y="384621"/>
          <a:ext cx="5625564" cy="5386782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2583004">
                  <a:extLst>
                    <a:ext uri="{9D8B030D-6E8A-4147-A177-3AD203B41FA5}">
                      <a16:colId xmlns:a16="http://schemas.microsoft.com/office/drawing/2014/main" val="2910832955"/>
                    </a:ext>
                  </a:extLst>
                </a:gridCol>
                <a:gridCol w="3042560">
                  <a:extLst>
                    <a:ext uri="{9D8B030D-6E8A-4147-A177-3AD203B41FA5}">
                      <a16:colId xmlns:a16="http://schemas.microsoft.com/office/drawing/2014/main" val="1527359532"/>
                    </a:ext>
                  </a:extLst>
                </a:gridCol>
              </a:tblGrid>
              <a:tr h="337235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items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[94]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0697246"/>
                  </a:ext>
                </a:extLst>
              </a:tr>
              <a:tr h="337235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userProps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{681}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4650372"/>
                  </a:ext>
                </a:extLst>
              </a:tr>
              <a:tr h="337235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dbi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{22}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5234738"/>
                  </a:ext>
                </a:extLst>
              </a:tr>
              <a:tr h="337235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isLoginSkin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FALSE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0085204"/>
                  </a:ext>
                </a:extLst>
              </a:tr>
              <a:tr h="337235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vyucovacieDni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[7]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3607870"/>
                  </a:ext>
                </a:extLst>
              </a:tr>
              <a:tr h="337235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userrow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{8}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0602936"/>
                  </a:ext>
                </a:extLst>
              </a:tr>
              <a:tr h="337235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buttons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[17]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9426549"/>
                  </a:ext>
                </a:extLst>
              </a:tr>
              <a:tr h="665492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postUrl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/user/?jwid=jwfd98be53&amp;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7228745"/>
                  </a:ext>
                </a:extLst>
              </a:tr>
              <a:tr h="337235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eventTypes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[30]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8683283"/>
                  </a:ext>
                </a:extLst>
              </a:tr>
              <a:tr h="337235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userid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Student949624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673666"/>
                  </a:ext>
                </a:extLst>
              </a:tr>
              <a:tr h="337235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userGroups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[49]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0202148"/>
                  </a:ext>
                </a:extLst>
              </a:tr>
              <a:tr h="337235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dp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{3}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0291435"/>
                  </a:ext>
                </a:extLst>
              </a:tr>
              <a:tr h="337235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dates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{2}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9839755"/>
                  </a:ext>
                </a:extLst>
              </a:tr>
              <a:tr h="337235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16.09.2021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{6}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288203"/>
                  </a:ext>
                </a:extLst>
              </a:tr>
              <a:tr h="337235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17.09.2021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{6}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3173716"/>
                  </a:ext>
                </a:extLst>
              </a:tr>
            </a:tbl>
          </a:graphicData>
        </a:graphic>
      </p:graphicFrame>
      <p:graphicFrame>
        <p:nvGraphicFramePr>
          <p:cNvPr id="4" name="Tabuľka 3">
            <a:extLst>
              <a:ext uri="{FF2B5EF4-FFF2-40B4-BE49-F238E27FC236}">
                <a16:creationId xmlns:a16="http://schemas.microsoft.com/office/drawing/2014/main" id="{121B2BB1-8C68-484B-AD88-B5BD454B49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0394707"/>
              </p:ext>
            </p:extLst>
          </p:nvPr>
        </p:nvGraphicFramePr>
        <p:xfrm>
          <a:off x="5977247" y="384622"/>
          <a:ext cx="6096000" cy="53867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799007">
                  <a:extLst>
                    <a:ext uri="{9D8B030D-6E8A-4147-A177-3AD203B41FA5}">
                      <a16:colId xmlns:a16="http://schemas.microsoft.com/office/drawing/2014/main" val="1727949335"/>
                    </a:ext>
                  </a:extLst>
                </a:gridCol>
                <a:gridCol w="3296993">
                  <a:extLst>
                    <a:ext uri="{9D8B030D-6E8A-4147-A177-3AD203B41FA5}">
                      <a16:colId xmlns:a16="http://schemas.microsoft.com/office/drawing/2014/main" val="2169623633"/>
                    </a:ext>
                  </a:extLst>
                </a:gridCol>
              </a:tblGrid>
              <a:tr h="384770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year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2021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0653386"/>
                  </a:ext>
                </a:extLst>
              </a:tr>
              <a:tr h="384770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user_dp_cached_date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16.09.2021 20:13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5552451"/>
                  </a:ext>
                </a:extLst>
              </a:tr>
              <a:tr h="384770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meninyDnes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Ľudmila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2804810"/>
                  </a:ext>
                </a:extLst>
              </a:tr>
              <a:tr h="384770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meninyZajtra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Olympia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7725566"/>
                  </a:ext>
                </a:extLst>
              </a:tr>
              <a:tr h="384770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zvonenia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[9]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4673350"/>
                  </a:ext>
                </a:extLst>
              </a:tr>
              <a:tr h="384770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sliderEnabled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FALSE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1855039"/>
                  </a:ext>
                </a:extLst>
              </a:tr>
              <a:tr h="384770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videoUrl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sng" strike="noStrike" noProof="1">
                          <a:effectLst/>
                        </a:rPr>
                        <a:t>http://triednakniha.sk/video</a:t>
                      </a:r>
                      <a:endParaRPr lang="sk-SK" sz="2000" b="0" i="0" u="sng" strike="noStrike" noProof="1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855714"/>
                  </a:ext>
                </a:extLst>
              </a:tr>
              <a:tr h="384770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spe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FALSE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3210939"/>
                  </a:ext>
                </a:extLst>
              </a:tr>
              <a:tr h="384770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zobrazRozvrh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TRUE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6567067"/>
                  </a:ext>
                </a:extLst>
              </a:tr>
              <a:tr h="384770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zobrazKalendar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TRUE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7337502"/>
                  </a:ext>
                </a:extLst>
              </a:tr>
              <a:tr h="384770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events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{7}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0702316"/>
                  </a:ext>
                </a:extLst>
              </a:tr>
              <a:tr h="384770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tips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[0]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3706078"/>
                  </a:ext>
                </a:extLst>
              </a:tr>
              <a:tr h="384770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etestEnabled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TRUE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6187515"/>
                  </a:ext>
                </a:extLst>
              </a:tr>
              <a:tr h="384770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updateInterval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1800000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1349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01319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26F6A06-6204-4365-A02F-7524BC266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625" y="125902"/>
            <a:ext cx="10515600" cy="1325563"/>
          </a:xfrm>
        </p:spPr>
        <p:txBody>
          <a:bodyPr>
            <a:normAutofit/>
          </a:bodyPr>
          <a:lstStyle/>
          <a:p>
            <a:r>
              <a:rPr lang="sk-SK" sz="6000" b="1" dirty="0">
                <a:solidFill>
                  <a:srgbClr val="03C03C"/>
                </a:solidFill>
                <a:latin typeface="Sen" pitchFamily="2" charset="0"/>
                <a:ea typeface="Adobe Gothic Std B" panose="020B0800000000000000" pitchFamily="34" charset="-128"/>
              </a:rPr>
              <a:t>Mapy a navigácia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ADE57724-B5B5-427D-B5D6-FCE051E084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8693" y="1436080"/>
            <a:ext cx="10515600" cy="5225752"/>
          </a:xfrm>
        </p:spPr>
        <p:txBody>
          <a:bodyPr>
            <a:normAutofit/>
          </a:bodyPr>
          <a:lstStyle/>
          <a:p>
            <a:pPr>
              <a:spcAft>
                <a:spcPts val="1200"/>
              </a:spcAft>
              <a:buFont typeface="Sen" panose="020B0604020202020204" charset="0"/>
              <a:buChar char="-"/>
            </a:pPr>
            <a:r>
              <a:rPr lang="sk-SK" sz="3200" dirty="0">
                <a:latin typeface="Sen" pitchFamily="2" charset="0"/>
                <a:cs typeface="Times New Roman" panose="02020603050405020304" pitchFamily="18" charset="0"/>
              </a:rPr>
              <a:t>Vytvorenie máp</a:t>
            </a:r>
          </a:p>
          <a:p>
            <a:pPr>
              <a:spcAft>
                <a:spcPts val="1200"/>
              </a:spcAft>
              <a:buFont typeface="Sen" panose="020B0604020202020204" charset="0"/>
              <a:buChar char="-"/>
            </a:pPr>
            <a:r>
              <a:rPr lang="sk-SK" sz="3200" dirty="0">
                <a:latin typeface="Sen" pitchFamily="2" charset="0"/>
                <a:cs typeface="Times New Roman" panose="02020603050405020304" pitchFamily="18" charset="0"/>
              </a:rPr>
              <a:t>Vytvorenie navigačných bodov</a:t>
            </a:r>
          </a:p>
          <a:p>
            <a:pPr>
              <a:spcAft>
                <a:spcPts val="1200"/>
              </a:spcAft>
              <a:buFont typeface="Sen" panose="020B0604020202020204" charset="0"/>
              <a:buChar char="-"/>
            </a:pPr>
            <a:r>
              <a:rPr lang="sk-SK" sz="3200" dirty="0">
                <a:latin typeface="Sen" pitchFamily="2" charset="0"/>
                <a:cs typeface="Times New Roman" panose="02020603050405020304" pitchFamily="18" charset="0"/>
              </a:rPr>
              <a:t>Návrh prepojenia navigačných bodov </a:t>
            </a:r>
          </a:p>
          <a:p>
            <a:pPr>
              <a:spcAft>
                <a:spcPts val="1200"/>
              </a:spcAft>
              <a:buFont typeface="Sen" panose="020B0604020202020204" charset="0"/>
              <a:buChar char="-"/>
            </a:pPr>
            <a:r>
              <a:rPr lang="sk-SK" sz="3200" dirty="0">
                <a:latin typeface="Sen" pitchFamily="2" charset="0"/>
                <a:cs typeface="Times New Roman" panose="02020603050405020304" pitchFamily="18" charset="0"/>
              </a:rPr>
              <a:t>Zapísanie súradníc bodov a učební</a:t>
            </a:r>
          </a:p>
          <a:p>
            <a:pPr>
              <a:spcAft>
                <a:spcPts val="1200"/>
              </a:spcAft>
              <a:buFont typeface="Sen" panose="020B0604020202020204" charset="0"/>
              <a:buChar char="-"/>
            </a:pPr>
            <a:r>
              <a:rPr lang="sk-SK" sz="3200" dirty="0">
                <a:latin typeface="Sen" pitchFamily="2" charset="0"/>
                <a:cs typeface="Times New Roman" panose="02020603050405020304" pitchFamily="18" charset="0"/>
              </a:rPr>
              <a:t>Zápis prepojení do formátu vhodného pre navigační algoritmus</a:t>
            </a:r>
          </a:p>
          <a:p>
            <a:pPr>
              <a:buFont typeface="Sen" panose="020B0604020202020204" charset="0"/>
              <a:buChar char="-"/>
            </a:pPr>
            <a:endParaRPr lang="sk-SK" sz="3200" dirty="0">
              <a:latin typeface="Sen" pitchFamily="2" charset="0"/>
              <a:cs typeface="Times New Roman" panose="02020603050405020304" pitchFamily="18" charset="0"/>
            </a:endParaRPr>
          </a:p>
          <a:p>
            <a:pPr>
              <a:buFont typeface="Sen" panose="020B0604020202020204" charset="0"/>
              <a:buChar char="-"/>
            </a:pPr>
            <a:endParaRPr lang="sk-SK" sz="2800" dirty="0">
              <a:latin typeface="Sen" pitchFamily="2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endParaRPr lang="sk-SK" sz="2800" dirty="0">
              <a:latin typeface="Sen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81718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26F6A06-6204-4365-A02F-7524BC266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996" y="-277859"/>
            <a:ext cx="10515600" cy="1325563"/>
          </a:xfrm>
        </p:spPr>
        <p:txBody>
          <a:bodyPr>
            <a:normAutofit/>
          </a:bodyPr>
          <a:lstStyle/>
          <a:p>
            <a:r>
              <a:rPr lang="sk-SK" b="1" dirty="0">
                <a:solidFill>
                  <a:srgbClr val="03C03C"/>
                </a:solidFill>
                <a:latin typeface="Sen" pitchFamily="2" charset="0"/>
                <a:ea typeface="Adobe Gothic Std B" panose="020B0800000000000000" pitchFamily="34" charset="-128"/>
              </a:rPr>
              <a:t>Vytvorenie máp</a:t>
            </a:r>
          </a:p>
        </p:txBody>
      </p:sp>
      <p:pic>
        <p:nvPicPr>
          <p:cNvPr id="7" name="Obrázok 6">
            <a:extLst>
              <a:ext uri="{FF2B5EF4-FFF2-40B4-BE49-F238E27FC236}">
                <a16:creationId xmlns:a16="http://schemas.microsoft.com/office/drawing/2014/main" id="{A4B62865-CE4A-4C25-8100-A3E84F43F10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34" b="28485"/>
          <a:stretch/>
        </p:blipFill>
        <p:spPr>
          <a:xfrm>
            <a:off x="1061178" y="641938"/>
            <a:ext cx="6022373" cy="5952344"/>
          </a:xfrm>
          <a:prstGeom prst="rect">
            <a:avLst/>
          </a:prstGeom>
        </p:spPr>
      </p:pic>
      <p:pic>
        <p:nvPicPr>
          <p:cNvPr id="11" name="Grafický objekt 10">
            <a:extLst>
              <a:ext uri="{FF2B5EF4-FFF2-40B4-BE49-F238E27FC236}">
                <a16:creationId xmlns:a16="http://schemas.microsoft.com/office/drawing/2014/main" id="{06616BB5-BBD5-4F0D-9198-35F0C1D5F55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0096" t="16133" r="7844" b="17043"/>
          <a:stretch/>
        </p:blipFill>
        <p:spPr>
          <a:xfrm>
            <a:off x="6788661" y="905656"/>
            <a:ext cx="5168343" cy="5952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9787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26F6A06-6204-4365-A02F-7524BC266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612" y="121920"/>
            <a:ext cx="10515600" cy="694136"/>
          </a:xfrm>
        </p:spPr>
        <p:txBody>
          <a:bodyPr>
            <a:normAutofit fontScale="90000"/>
          </a:bodyPr>
          <a:lstStyle/>
          <a:p>
            <a:r>
              <a:rPr lang="sk-SK" b="1" dirty="0">
                <a:solidFill>
                  <a:srgbClr val="03C03C"/>
                </a:solidFill>
                <a:latin typeface="Sen" pitchFamily="2" charset="0"/>
                <a:ea typeface="Adobe Gothic Std B" panose="020B0800000000000000" pitchFamily="34" charset="-128"/>
              </a:rPr>
              <a:t>Vytvorenie navigačných bodov</a:t>
            </a:r>
          </a:p>
        </p:txBody>
      </p:sp>
      <p:pic>
        <p:nvPicPr>
          <p:cNvPr id="13" name="Grafický objekt 12">
            <a:extLst>
              <a:ext uri="{FF2B5EF4-FFF2-40B4-BE49-F238E27FC236}">
                <a16:creationId xmlns:a16="http://schemas.microsoft.com/office/drawing/2014/main" id="{1780571E-00AA-40DD-8948-20ED87D1330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4027" t="7246" r="4869" b="11017"/>
          <a:stretch/>
        </p:blipFill>
        <p:spPr>
          <a:xfrm>
            <a:off x="3980988" y="2438400"/>
            <a:ext cx="4890727" cy="6205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20879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26F6A06-6204-4365-A02F-7524BC266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625" y="125902"/>
            <a:ext cx="10515600" cy="1325563"/>
          </a:xfrm>
        </p:spPr>
        <p:txBody>
          <a:bodyPr>
            <a:normAutofit/>
          </a:bodyPr>
          <a:lstStyle/>
          <a:p>
            <a:r>
              <a:rPr lang="sk-SK" sz="6000" b="1" noProof="0" dirty="0">
                <a:solidFill>
                  <a:srgbClr val="03C03C"/>
                </a:solidFill>
                <a:latin typeface="Sen" pitchFamily="2" charset="0"/>
                <a:ea typeface="Adobe Gothic Std B" panose="020B0800000000000000" pitchFamily="34" charset="-128"/>
              </a:rPr>
              <a:t>Ciele práce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ADE57724-B5B5-427D-B5D6-FCE051E084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sk-SK" sz="4000" dirty="0">
                <a:latin typeface="Sen" pitchFamily="2" charset="0"/>
                <a:cs typeface="Times New Roman" panose="02020603050405020304" pitchFamily="18" charset="0"/>
              </a:rPr>
              <a:t>Mobilná aplikácia:</a:t>
            </a:r>
          </a:p>
          <a:p>
            <a:pPr lvl="1">
              <a:buFont typeface="Times New Roman" panose="02020603050405020304" pitchFamily="18" charset="0"/>
              <a:buChar char="-"/>
            </a:pPr>
            <a:r>
              <a:rPr lang="sk-SK" sz="3600" dirty="0">
                <a:latin typeface="Sen" pitchFamily="2" charset="0"/>
                <a:cs typeface="Times New Roman" panose="02020603050405020304" pitchFamily="18" charset="0"/>
              </a:rPr>
              <a:t>Jednoduchý design</a:t>
            </a:r>
          </a:p>
          <a:p>
            <a:pPr lvl="1">
              <a:buFont typeface="Times New Roman" panose="02020603050405020304" pitchFamily="18" charset="0"/>
              <a:buChar char="-"/>
            </a:pPr>
            <a:r>
              <a:rPr lang="sk-SK" sz="3600" dirty="0">
                <a:latin typeface="Sen" pitchFamily="2" charset="0"/>
                <a:cs typeface="Times New Roman" panose="02020603050405020304" pitchFamily="18" charset="0"/>
              </a:rPr>
              <a:t>Intuitívne ovládanie</a:t>
            </a:r>
          </a:p>
          <a:p>
            <a:pPr lvl="1">
              <a:buFont typeface="Times New Roman" panose="02020603050405020304" pitchFamily="18" charset="0"/>
              <a:buChar char="-"/>
            </a:pPr>
            <a:r>
              <a:rPr lang="sk-SK" sz="3600" dirty="0">
                <a:latin typeface="Sen" pitchFamily="2" charset="0"/>
                <a:cs typeface="Times New Roman" panose="02020603050405020304" pitchFamily="18" charset="0"/>
              </a:rPr>
              <a:t>Rozsiahla funkcionalita</a:t>
            </a:r>
          </a:p>
          <a:p>
            <a:pPr lvl="1">
              <a:buFont typeface="Times New Roman" panose="02020603050405020304" pitchFamily="18" charset="0"/>
              <a:buChar char="-"/>
            </a:pPr>
            <a:r>
              <a:rPr lang="sk-SK" sz="3600" dirty="0">
                <a:latin typeface="Sen" pitchFamily="2" charset="0"/>
                <a:cs typeface="Times New Roman" panose="02020603050405020304" pitchFamily="18" charset="0"/>
              </a:rPr>
              <a:t>Spoľahlivosť</a:t>
            </a:r>
          </a:p>
          <a:p>
            <a:pPr marL="457200" lvl="1" indent="0">
              <a:buNone/>
            </a:pPr>
            <a:r>
              <a:rPr lang="sk-SK" sz="3600" dirty="0">
                <a:latin typeface="Sen" pitchFamily="2" charset="0"/>
                <a:cs typeface="Times New Roman" panose="02020603050405020304" pitchFamily="18" charset="0"/>
              </a:rPr>
              <a:t>- Dostupnosť</a:t>
            </a:r>
            <a:endParaRPr lang="sk-SK" sz="3200" dirty="0">
              <a:latin typeface="Sen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9108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26F6A06-6204-4365-A02F-7524BC266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625" y="125902"/>
            <a:ext cx="10515600" cy="1325563"/>
          </a:xfrm>
        </p:spPr>
        <p:txBody>
          <a:bodyPr>
            <a:normAutofit/>
          </a:bodyPr>
          <a:lstStyle/>
          <a:p>
            <a:r>
              <a:rPr lang="sk-SK" sz="5400" noProof="0" dirty="0">
                <a:solidFill>
                  <a:srgbClr val="03C03C"/>
                </a:solidFill>
                <a:latin typeface="Arial Black" panose="020B0A04020102020204" pitchFamily="34" charset="0"/>
                <a:ea typeface="Adobe Gothic Std B" panose="020B0800000000000000" pitchFamily="34" charset="-128"/>
              </a:rPr>
              <a:t>Implementácia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3861B61-D7FD-42FC-9F7A-8CCC6371413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6907" y="1542873"/>
            <a:ext cx="5542158" cy="1581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The Firebase Blog: Firebase expands to become a unified app platform">
            <a:extLst>
              <a:ext uri="{FF2B5EF4-FFF2-40B4-BE49-F238E27FC236}">
                <a16:creationId xmlns:a16="http://schemas.microsoft.com/office/drawing/2014/main" id="{4D9EE537-C13F-43AB-99C4-9B24806E19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24" t="28708" r="14444" b="30196"/>
          <a:stretch/>
        </p:blipFill>
        <p:spPr bwMode="auto">
          <a:xfrm>
            <a:off x="4692620" y="3595074"/>
            <a:ext cx="3110732" cy="91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Skupina 6">
            <a:extLst>
              <a:ext uri="{FF2B5EF4-FFF2-40B4-BE49-F238E27FC236}">
                <a16:creationId xmlns:a16="http://schemas.microsoft.com/office/drawing/2014/main" id="{B4E9EA25-BE43-4B8E-8150-4798C65D89D5}"/>
              </a:ext>
            </a:extLst>
          </p:cNvPr>
          <p:cNvGrpSpPr/>
          <p:nvPr/>
        </p:nvGrpSpPr>
        <p:grpSpPr>
          <a:xfrm>
            <a:off x="1461086" y="5058777"/>
            <a:ext cx="1039116" cy="1370899"/>
            <a:chOff x="1461086" y="5058777"/>
            <a:chExt cx="1039116" cy="1370899"/>
          </a:xfrm>
        </p:grpSpPr>
        <p:pic>
          <p:nvPicPr>
            <p:cNvPr id="1036" name="Picture 12" descr="@hivedb">
              <a:extLst>
                <a:ext uri="{FF2B5EF4-FFF2-40B4-BE49-F238E27FC236}">
                  <a16:creationId xmlns:a16="http://schemas.microsoft.com/office/drawing/2014/main" id="{AF0D8596-2F7B-4CC1-A6D5-7227267DE7F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25631" y="5058777"/>
              <a:ext cx="910027" cy="9100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BlokTextu 3">
              <a:extLst>
                <a:ext uri="{FF2B5EF4-FFF2-40B4-BE49-F238E27FC236}">
                  <a16:creationId xmlns:a16="http://schemas.microsoft.com/office/drawing/2014/main" id="{0FB7CCBC-9587-4414-9E38-E02A77CF7580}"/>
                </a:ext>
              </a:extLst>
            </p:cNvPr>
            <p:cNvSpPr txBox="1"/>
            <p:nvPr/>
          </p:nvSpPr>
          <p:spPr>
            <a:xfrm>
              <a:off x="1461086" y="6060344"/>
              <a:ext cx="10391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k-SK" b="1" dirty="0">
                  <a:solidFill>
                    <a:schemeClr val="bg1">
                      <a:lumMod val="50000"/>
                    </a:schemeClr>
                  </a:solidFill>
                </a:rPr>
                <a:t>Hive</a:t>
              </a:r>
              <a:endParaRPr lang="en-US" b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9" name="Skupina 8">
            <a:extLst>
              <a:ext uri="{FF2B5EF4-FFF2-40B4-BE49-F238E27FC236}">
                <a16:creationId xmlns:a16="http://schemas.microsoft.com/office/drawing/2014/main" id="{BECBD206-4848-46A0-B343-50A379487059}"/>
              </a:ext>
            </a:extLst>
          </p:cNvPr>
          <p:cNvGrpSpPr/>
          <p:nvPr/>
        </p:nvGrpSpPr>
        <p:grpSpPr>
          <a:xfrm>
            <a:off x="7250030" y="5071321"/>
            <a:ext cx="1039116" cy="1358355"/>
            <a:chOff x="7233001" y="5071321"/>
            <a:chExt cx="1039116" cy="1358355"/>
          </a:xfrm>
        </p:grpSpPr>
        <p:pic>
          <p:nvPicPr>
            <p:cNvPr id="1042" name="Picture 18" descr="Git Icon [ Download - Logo - icon ] png svg">
              <a:extLst>
                <a:ext uri="{FF2B5EF4-FFF2-40B4-BE49-F238E27FC236}">
                  <a16:creationId xmlns:a16="http://schemas.microsoft.com/office/drawing/2014/main" id="{9E9DD562-DFE5-4EB4-AF09-5AD0CFBB428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03927" y="5071321"/>
              <a:ext cx="910800" cy="910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BlokTextu 14">
              <a:extLst>
                <a:ext uri="{FF2B5EF4-FFF2-40B4-BE49-F238E27FC236}">
                  <a16:creationId xmlns:a16="http://schemas.microsoft.com/office/drawing/2014/main" id="{7BF901AF-9446-46C1-AA72-F2DE26779FB3}"/>
                </a:ext>
              </a:extLst>
            </p:cNvPr>
            <p:cNvSpPr txBox="1"/>
            <p:nvPr/>
          </p:nvSpPr>
          <p:spPr>
            <a:xfrm>
              <a:off x="7233001" y="6060344"/>
              <a:ext cx="10391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k-SK" b="1" dirty="0">
                  <a:solidFill>
                    <a:schemeClr val="bg1">
                      <a:lumMod val="50000"/>
                    </a:schemeClr>
                  </a:solidFill>
                </a:rPr>
                <a:t>Git</a:t>
              </a:r>
              <a:endParaRPr lang="en-US" b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10" name="Skupina 9">
            <a:extLst>
              <a:ext uri="{FF2B5EF4-FFF2-40B4-BE49-F238E27FC236}">
                <a16:creationId xmlns:a16="http://schemas.microsoft.com/office/drawing/2014/main" id="{81F79E6B-7702-4E17-8937-379F781254BD}"/>
              </a:ext>
            </a:extLst>
          </p:cNvPr>
          <p:cNvGrpSpPr/>
          <p:nvPr/>
        </p:nvGrpSpPr>
        <p:grpSpPr>
          <a:xfrm>
            <a:off x="10144501" y="5071321"/>
            <a:ext cx="1039116" cy="1358355"/>
            <a:chOff x="10144501" y="5071321"/>
            <a:chExt cx="1039116" cy="1358355"/>
          </a:xfrm>
        </p:grpSpPr>
        <p:pic>
          <p:nvPicPr>
            <p:cNvPr id="1044" name="Picture 20" descr="Visual studio code logo is offensive to me · Issue #87419 · microsoft/vscode  · GitHub">
              <a:extLst>
                <a:ext uri="{FF2B5EF4-FFF2-40B4-BE49-F238E27FC236}">
                  <a16:creationId xmlns:a16="http://schemas.microsoft.com/office/drawing/2014/main" id="{5179A3EA-212C-4FE7-943C-79D4A63F827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11992" y="5071321"/>
              <a:ext cx="910800" cy="910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BlokTextu 16">
              <a:extLst>
                <a:ext uri="{FF2B5EF4-FFF2-40B4-BE49-F238E27FC236}">
                  <a16:creationId xmlns:a16="http://schemas.microsoft.com/office/drawing/2014/main" id="{BBD98696-875E-4B09-9BC3-9252268AE409}"/>
                </a:ext>
              </a:extLst>
            </p:cNvPr>
            <p:cNvSpPr txBox="1"/>
            <p:nvPr/>
          </p:nvSpPr>
          <p:spPr>
            <a:xfrm>
              <a:off x="10144501" y="6060344"/>
              <a:ext cx="10391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k-SK" b="1" dirty="0">
                  <a:solidFill>
                    <a:schemeClr val="bg1">
                      <a:lumMod val="50000"/>
                    </a:schemeClr>
                  </a:solidFill>
                </a:rPr>
                <a:t>VS Code</a:t>
              </a:r>
              <a:endParaRPr lang="en-US" b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8" name="Skupina 7">
            <a:extLst>
              <a:ext uri="{FF2B5EF4-FFF2-40B4-BE49-F238E27FC236}">
                <a16:creationId xmlns:a16="http://schemas.microsoft.com/office/drawing/2014/main" id="{1D87C3FB-3F73-466E-A3FA-DED2D8DB9CCC}"/>
              </a:ext>
            </a:extLst>
          </p:cNvPr>
          <p:cNvGrpSpPr/>
          <p:nvPr/>
        </p:nvGrpSpPr>
        <p:grpSpPr>
          <a:xfrm>
            <a:off x="4355558" y="5003624"/>
            <a:ext cx="1039116" cy="1426052"/>
            <a:chOff x="4375919" y="5003624"/>
            <a:chExt cx="1039116" cy="1426052"/>
          </a:xfrm>
        </p:grpSpPr>
        <p:sp>
          <p:nvSpPr>
            <p:cNvPr id="13" name="BlokTextu 12">
              <a:extLst>
                <a:ext uri="{FF2B5EF4-FFF2-40B4-BE49-F238E27FC236}">
                  <a16:creationId xmlns:a16="http://schemas.microsoft.com/office/drawing/2014/main" id="{526C59E6-1721-4993-9527-10CD4A2F4F2E}"/>
                </a:ext>
              </a:extLst>
            </p:cNvPr>
            <p:cNvSpPr txBox="1"/>
            <p:nvPr/>
          </p:nvSpPr>
          <p:spPr>
            <a:xfrm>
              <a:off x="4375919" y="6060344"/>
              <a:ext cx="10391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b="1" dirty="0">
                  <a:solidFill>
                    <a:schemeClr val="bg1">
                      <a:lumMod val="50000"/>
                    </a:schemeClr>
                  </a:solidFill>
                </a:rPr>
                <a:t>Figma</a:t>
              </a:r>
              <a:endParaRPr lang="en-US" b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pic>
          <p:nvPicPr>
            <p:cNvPr id="6" name="Grafický objekt 5">
              <a:extLst>
                <a:ext uri="{FF2B5EF4-FFF2-40B4-BE49-F238E27FC236}">
                  <a16:creationId xmlns:a16="http://schemas.microsoft.com/office/drawing/2014/main" id="{F89D1836-D079-428B-B1DF-0077A20B285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4596603" y="5003624"/>
              <a:ext cx="597748" cy="896622"/>
            </a:xfrm>
            <a:prstGeom prst="rect">
              <a:avLst/>
            </a:prstGeom>
          </p:spPr>
        </p:pic>
      </p:grpSp>
      <p:sp>
        <p:nvSpPr>
          <p:cNvPr id="24" name="BlokTextu 23">
            <a:extLst>
              <a:ext uri="{FF2B5EF4-FFF2-40B4-BE49-F238E27FC236}">
                <a16:creationId xmlns:a16="http://schemas.microsoft.com/office/drawing/2014/main" id="{250BB82E-5C87-4A5E-AE18-ECD9CB851F23}"/>
              </a:ext>
            </a:extLst>
          </p:cNvPr>
          <p:cNvSpPr txBox="1"/>
          <p:nvPr/>
        </p:nvSpPr>
        <p:spPr>
          <a:xfrm>
            <a:off x="5849423" y="1500795"/>
            <a:ext cx="6339283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>
              <a:buClr>
                <a:schemeClr val="tx1"/>
              </a:buClr>
              <a:buFont typeface="Times New Roman" panose="02020603050405020304" pitchFamily="18" charset="0"/>
              <a:buChar char="-"/>
            </a:pPr>
            <a:r>
              <a:rPr lang="sk-SK" sz="3600" noProof="0" dirty="0">
                <a:latin typeface="Sen" pitchFamily="2" charset="0"/>
                <a:cs typeface="Times New Roman" panose="02020603050405020304" pitchFamily="18" charset="0"/>
              </a:rPr>
              <a:t> </a:t>
            </a:r>
            <a:r>
              <a:rPr lang="sk-SK" sz="3600" dirty="0">
                <a:latin typeface="Sen" pitchFamily="2" charset="0"/>
                <a:cs typeface="Times New Roman" panose="02020603050405020304" pitchFamily="18" charset="0"/>
              </a:rPr>
              <a:t>Online kurz na Udemy</a:t>
            </a:r>
          </a:p>
          <a:p>
            <a:pPr lvl="1">
              <a:buClr>
                <a:schemeClr val="tx1"/>
              </a:buClr>
              <a:buFont typeface="Times New Roman" panose="02020603050405020304" pitchFamily="18" charset="0"/>
              <a:buChar char="-"/>
            </a:pPr>
            <a:r>
              <a:rPr lang="sk-SK" sz="3600" dirty="0">
                <a:latin typeface="Sen" pitchFamily="2" charset="0"/>
                <a:cs typeface="Times New Roman" panose="02020603050405020304" pitchFamily="18" charset="0"/>
              </a:rPr>
              <a:t> Oficiálna dokumentácia</a:t>
            </a:r>
            <a:br>
              <a:rPr lang="sk-SK" sz="3600" dirty="0">
                <a:latin typeface="Sen" pitchFamily="2" charset="0"/>
                <a:cs typeface="Times New Roman" panose="02020603050405020304" pitchFamily="18" charset="0"/>
              </a:rPr>
            </a:br>
            <a:r>
              <a:rPr lang="sk-SK" sz="3600" dirty="0">
                <a:latin typeface="Sen" pitchFamily="2" charset="0"/>
                <a:cs typeface="Times New Roman" panose="02020603050405020304" pitchFamily="18" charset="0"/>
              </a:rPr>
              <a:t> docs.flutter.dev</a:t>
            </a:r>
          </a:p>
        </p:txBody>
      </p:sp>
    </p:spTree>
    <p:extLst>
      <p:ext uri="{BB962C8B-B14F-4D97-AF65-F5344CB8AC3E}">
        <p14:creationId xmlns:p14="http://schemas.microsoft.com/office/powerpoint/2010/main" val="3505047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2.22222E-6 L -0.27695 0.00046 " pathEditMode="relative" rAng="0" ptsTypes="AA">
                                      <p:cBhvr>
                                        <p:cTn id="6" dur="1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854" y="2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85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2421EDA-AD67-4F75-9897-2EA5C47E1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000" y="-1031"/>
            <a:ext cx="9728200" cy="1002518"/>
          </a:xfrm>
        </p:spPr>
        <p:txBody>
          <a:bodyPr>
            <a:normAutofit/>
          </a:bodyPr>
          <a:lstStyle/>
          <a:p>
            <a:r>
              <a:rPr lang="sk-SK" sz="5400" b="1" dirty="0">
                <a:solidFill>
                  <a:srgbClr val="03C03C"/>
                </a:solidFill>
                <a:latin typeface="Sen" pitchFamily="2" charset="0"/>
                <a:ea typeface="Adobe Gothic Std B" panose="020B0800000000000000" pitchFamily="34" charset="-128"/>
              </a:rPr>
              <a:t>Nefunkcionálne požiadavky</a:t>
            </a:r>
          </a:p>
        </p:txBody>
      </p:sp>
      <p:pic>
        <p:nvPicPr>
          <p:cNvPr id="5" name="Obrázok 4">
            <a:extLst>
              <a:ext uri="{FF2B5EF4-FFF2-40B4-BE49-F238E27FC236}">
                <a16:creationId xmlns:a16="http://schemas.microsoft.com/office/drawing/2014/main" id="{9159DA3E-5D3A-4325-A527-AE62429763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01117">
            <a:off x="2696872" y="1019227"/>
            <a:ext cx="2750979" cy="5580000"/>
          </a:xfrm>
          <a:prstGeom prst="rect">
            <a:avLst/>
          </a:prstGeom>
        </p:spPr>
      </p:pic>
      <p:sp>
        <p:nvSpPr>
          <p:cNvPr id="6" name="BlokTextu 5">
            <a:extLst>
              <a:ext uri="{FF2B5EF4-FFF2-40B4-BE49-F238E27FC236}">
                <a16:creationId xmlns:a16="http://schemas.microsoft.com/office/drawing/2014/main" id="{2B0CA615-4240-4C79-923C-6934EA1C2BF7}"/>
              </a:ext>
            </a:extLst>
          </p:cNvPr>
          <p:cNvSpPr txBox="1"/>
          <p:nvPr/>
        </p:nvSpPr>
        <p:spPr>
          <a:xfrm rot="900000">
            <a:off x="-19543" y="4308502"/>
            <a:ext cx="231177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3200" dirty="0">
                <a:solidFill>
                  <a:schemeClr val="bg2">
                    <a:lumMod val="50000"/>
                  </a:schemeClr>
                </a:solidFill>
                <a:latin typeface="Sen" pitchFamily="2" charset="0"/>
              </a:rPr>
              <a:t>iPhone 12 Pro Max</a:t>
            </a:r>
            <a:endParaRPr lang="sk-SK" sz="3200" dirty="0">
              <a:solidFill>
                <a:schemeClr val="bg2">
                  <a:lumMod val="50000"/>
                </a:schemeClr>
              </a:solidFill>
              <a:latin typeface="Sen" pitchFamily="2" charset="0"/>
            </a:endParaRPr>
          </a:p>
        </p:txBody>
      </p:sp>
      <p:sp>
        <p:nvSpPr>
          <p:cNvPr id="9" name="BlokTextu 8">
            <a:extLst>
              <a:ext uri="{FF2B5EF4-FFF2-40B4-BE49-F238E27FC236}">
                <a16:creationId xmlns:a16="http://schemas.microsoft.com/office/drawing/2014/main" id="{73CD6479-64F1-426E-9AA5-D932AA67B5A8}"/>
              </a:ext>
            </a:extLst>
          </p:cNvPr>
          <p:cNvSpPr txBox="1"/>
          <p:nvPr/>
        </p:nvSpPr>
        <p:spPr>
          <a:xfrm rot="20700000">
            <a:off x="9233640" y="570849"/>
            <a:ext cx="227646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bg2">
                    <a:lumMod val="50000"/>
                  </a:schemeClr>
                </a:solidFill>
                <a:latin typeface="Sen" pitchFamily="2" charset="0"/>
              </a:rPr>
              <a:t>Google</a:t>
            </a:r>
            <a:br>
              <a:rPr lang="en-GB" sz="3200" dirty="0">
                <a:solidFill>
                  <a:schemeClr val="bg2">
                    <a:lumMod val="50000"/>
                  </a:schemeClr>
                </a:solidFill>
                <a:latin typeface="Sen" pitchFamily="2" charset="0"/>
              </a:rPr>
            </a:br>
            <a:r>
              <a:rPr lang="en-GB" sz="3200" dirty="0">
                <a:solidFill>
                  <a:schemeClr val="bg2">
                    <a:lumMod val="50000"/>
                  </a:schemeClr>
                </a:solidFill>
                <a:latin typeface="Sen" pitchFamily="2" charset="0"/>
              </a:rPr>
              <a:t>Pixel </a:t>
            </a:r>
            <a:r>
              <a:rPr lang="sk-SK" sz="3200" dirty="0">
                <a:solidFill>
                  <a:schemeClr val="bg2">
                    <a:lumMod val="50000"/>
                  </a:schemeClr>
                </a:solidFill>
                <a:latin typeface="Sen" pitchFamily="2" charset="0"/>
              </a:rPr>
              <a:t>4a</a:t>
            </a:r>
          </a:p>
        </p:txBody>
      </p:sp>
      <p:pic>
        <p:nvPicPr>
          <p:cNvPr id="8" name="Obrázok 7">
            <a:extLst>
              <a:ext uri="{FF2B5EF4-FFF2-40B4-BE49-F238E27FC236}">
                <a16:creationId xmlns:a16="http://schemas.microsoft.com/office/drawing/2014/main" id="{493213CF-2E4D-4570-9E9D-CCDC27020F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00000">
            <a:off x="7166980" y="1010699"/>
            <a:ext cx="2698951" cy="55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140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4.07407E-6 L -0.12252 0.78357 " pathEditMode="relative" rAng="0" ptsTypes="AA">
                                      <p:cBhvr>
                                        <p:cTn id="6" dur="2000" spd="-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133" y="3916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3.33333E-6 L 0.1181 0.74398 " pathEditMode="relative" rAng="0" ptsTypes="AA">
                                      <p:cBhvr>
                                        <p:cTn id="8" dur="2000" spd="-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98" y="37199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animMotion origin="layout" path="M -0.24636 -0.11944 L 8.33333E-7 -2.96296E-6 " pathEditMode="relative" rAng="0" ptsTypes="AA">
                                      <p:cBhvr>
                                        <p:cTn id="10" dur="3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318" y="5972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6081 -0.1463 L -1.04167E-6 4.44444E-6 " pathEditMode="relative" rAng="0" ptsTypes="AA">
                                      <p:cBhvr>
                                        <p:cTn id="12" dur="3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047" y="7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26F6A06-6204-4365-A02F-7524BC266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625" y="125902"/>
            <a:ext cx="10515600" cy="1325563"/>
          </a:xfrm>
        </p:spPr>
        <p:txBody>
          <a:bodyPr>
            <a:normAutofit/>
          </a:bodyPr>
          <a:lstStyle/>
          <a:p>
            <a:r>
              <a:rPr lang="sk-SK" sz="6000" b="1" noProof="0" dirty="0">
                <a:solidFill>
                  <a:srgbClr val="03C03C"/>
                </a:solidFill>
                <a:latin typeface="Sen" pitchFamily="2" charset="0"/>
                <a:ea typeface="Adobe Gothic Std B" panose="020B0800000000000000" pitchFamily="34" charset="-128"/>
              </a:rPr>
              <a:t>Prihlasovanie a registrácia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ADE57724-B5B5-427D-B5D6-FCE051E084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6346"/>
            <a:ext cx="10515600" cy="522575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k-SK" sz="3200" dirty="0">
                <a:latin typeface="Sen" pitchFamily="2" charset="0"/>
                <a:cs typeface="Times New Roman" panose="02020603050405020304" pitchFamily="18" charset="0"/>
              </a:rPr>
              <a:t>Bezplatné, ľahká integrácia.</a:t>
            </a:r>
          </a:p>
          <a:p>
            <a:pPr marL="0" indent="0">
              <a:buNone/>
            </a:pPr>
            <a:endParaRPr lang="sk-SK" sz="3200" b="1" dirty="0">
              <a:latin typeface="Sen" pitchFamily="2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sk-SK" sz="3200" b="1" dirty="0">
                <a:latin typeface="Sen" pitchFamily="2" charset="0"/>
                <a:cs typeface="Times New Roman" panose="02020603050405020304" pitchFamily="18" charset="0"/>
              </a:rPr>
              <a:t>Firebase Authentification</a:t>
            </a:r>
          </a:p>
          <a:p>
            <a:pPr lvl="1">
              <a:buFont typeface="Sen" pitchFamily="2" charset="0"/>
              <a:buChar char="-"/>
            </a:pPr>
            <a:r>
              <a:rPr lang="sk-SK" sz="2800" dirty="0">
                <a:latin typeface="Sen" pitchFamily="2" charset="0"/>
                <a:cs typeface="Times New Roman" panose="02020603050405020304" pitchFamily="18" charset="0"/>
              </a:rPr>
              <a:t>Google Auth</a:t>
            </a:r>
          </a:p>
          <a:p>
            <a:pPr lvl="1">
              <a:buFont typeface="Sen" pitchFamily="2" charset="0"/>
              <a:buChar char="-"/>
            </a:pPr>
            <a:r>
              <a:rPr lang="sk-SK" sz="2800" dirty="0">
                <a:latin typeface="Sen" pitchFamily="2" charset="0"/>
                <a:cs typeface="Times New Roman" panose="02020603050405020304" pitchFamily="18" charset="0"/>
              </a:rPr>
              <a:t>Email a heslo</a:t>
            </a:r>
          </a:p>
          <a:p>
            <a:pPr lvl="1">
              <a:buFont typeface="Sen" pitchFamily="2" charset="0"/>
              <a:buChar char="-"/>
            </a:pPr>
            <a:r>
              <a:rPr lang="sk-SK" sz="2800" dirty="0">
                <a:latin typeface="Sen" pitchFamily="2" charset="0"/>
                <a:cs typeface="Times New Roman" panose="02020603050405020304" pitchFamily="18" charset="0"/>
              </a:rPr>
              <a:t>Unikátne UID</a:t>
            </a:r>
          </a:p>
          <a:p>
            <a:pPr marL="0" indent="0">
              <a:buNone/>
            </a:pPr>
            <a:r>
              <a:rPr lang="sk-SK" sz="3200" b="1" dirty="0">
                <a:latin typeface="Sen" pitchFamily="2" charset="0"/>
                <a:cs typeface="Times New Roman" panose="02020603050405020304" pitchFamily="18" charset="0"/>
              </a:rPr>
              <a:t>Cloud Firestore</a:t>
            </a:r>
            <a:endParaRPr lang="sk-SK" sz="2800" b="1" dirty="0">
              <a:latin typeface="Sen" pitchFamily="2" charset="0"/>
              <a:cs typeface="Times New Roman" panose="02020603050405020304" pitchFamily="18" charset="0"/>
            </a:endParaRPr>
          </a:p>
          <a:p>
            <a:pPr lvl="1">
              <a:buFont typeface="Sen" pitchFamily="2" charset="0"/>
              <a:buChar char="-"/>
            </a:pPr>
            <a:r>
              <a:rPr lang="sk-SK" sz="2800" dirty="0">
                <a:latin typeface="Sen" pitchFamily="2" charset="0"/>
                <a:cs typeface="Times New Roman" panose="02020603050405020304" pitchFamily="18" charset="0"/>
              </a:rPr>
              <a:t>Enkryptovanie hesla(AES)</a:t>
            </a:r>
          </a:p>
          <a:p>
            <a:pPr lvl="1">
              <a:buFont typeface="Sen" pitchFamily="2" charset="0"/>
              <a:buChar char="-"/>
            </a:pPr>
            <a:endParaRPr lang="sk-SK" sz="2800" dirty="0">
              <a:latin typeface="Sen" pitchFamily="2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endParaRPr lang="sk-SK" sz="2800" dirty="0">
              <a:latin typeface="Sen" pitchFamily="2" charset="0"/>
              <a:cs typeface="Times New Roman" panose="02020603050405020304" pitchFamily="18" charset="0"/>
            </a:endParaRPr>
          </a:p>
        </p:txBody>
      </p:sp>
      <p:pic>
        <p:nvPicPr>
          <p:cNvPr id="5" name="Obrázok 4">
            <a:extLst>
              <a:ext uri="{FF2B5EF4-FFF2-40B4-BE49-F238E27FC236}">
                <a16:creationId xmlns:a16="http://schemas.microsoft.com/office/drawing/2014/main" id="{EA3FC1CD-DDF6-4693-AA3D-2CACDC9153F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66"/>
          <a:stretch/>
        </p:blipFill>
        <p:spPr>
          <a:xfrm>
            <a:off x="6821715" y="2271795"/>
            <a:ext cx="5370285" cy="3694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6906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26F6A06-6204-4365-A02F-7524BC266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25" y="0"/>
            <a:ext cx="10515600" cy="940898"/>
          </a:xfrm>
        </p:spPr>
        <p:txBody>
          <a:bodyPr>
            <a:normAutofit/>
          </a:bodyPr>
          <a:lstStyle/>
          <a:p>
            <a:r>
              <a:rPr lang="sk-SK" sz="4000" b="1" noProof="0" dirty="0">
                <a:solidFill>
                  <a:srgbClr val="03C03C"/>
                </a:solidFill>
                <a:latin typeface="Sen" pitchFamily="2" charset="0"/>
                <a:ea typeface="Adobe Gothic Std B" panose="020B0800000000000000" pitchFamily="34" charset="-128"/>
              </a:rPr>
              <a:t>Prihlasovanie a registrácia</a:t>
            </a:r>
          </a:p>
        </p:txBody>
      </p:sp>
      <p:sp>
        <p:nvSpPr>
          <p:cNvPr id="8" name="Textové pole 1118">
            <a:extLst>
              <a:ext uri="{FF2B5EF4-FFF2-40B4-BE49-F238E27FC236}">
                <a16:creationId xmlns:a16="http://schemas.microsoft.com/office/drawing/2014/main" id="{184DF0ED-871B-42A4-BE57-86B23DA9E9E4}"/>
              </a:ext>
            </a:extLst>
          </p:cNvPr>
          <p:cNvSpPr txBox="1"/>
          <p:nvPr/>
        </p:nvSpPr>
        <p:spPr>
          <a:xfrm>
            <a:off x="5106391" y="1979202"/>
            <a:ext cx="7733680" cy="3700887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1600" dirty="0">
                <a:solidFill>
                  <a:srgbClr val="7928A1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final</a:t>
            </a: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1600" dirty="0">
                <a:solidFill>
                  <a:srgbClr val="007F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GlobalKey</a:t>
            </a: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lang="sk-SK" sz="1600" dirty="0">
                <a:solidFill>
                  <a:srgbClr val="007F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FormState</a:t>
            </a: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 _formKey = </a:t>
            </a:r>
            <a:r>
              <a:rPr lang="sk-SK" sz="1600" dirty="0">
                <a:solidFill>
                  <a:srgbClr val="007F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GlobalKey</a:t>
            </a: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lang="sk-SK" sz="1600" dirty="0">
                <a:solidFill>
                  <a:srgbClr val="007F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FormState</a:t>
            </a: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&gt;();</a:t>
            </a:r>
            <a:endParaRPr lang="sk-SK" sz="32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1600" dirty="0">
                <a:solidFill>
                  <a:srgbClr val="007F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Form</a:t>
            </a: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endParaRPr lang="sk-SK" sz="32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key: _formKey,</a:t>
            </a:r>
            <a:endParaRPr lang="sk-SK" sz="32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child: </a:t>
            </a:r>
            <a:r>
              <a:rPr lang="sk-SK" sz="1600" dirty="0">
                <a:solidFill>
                  <a:srgbClr val="007F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Column</a:t>
            </a: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b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children: [</a:t>
            </a:r>
            <a:b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</a:t>
            </a:r>
            <a:r>
              <a:rPr lang="sk-SK" sz="1600" dirty="0">
                <a:solidFill>
                  <a:srgbClr val="007F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TextInputWidget</a:t>
            </a: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endParaRPr lang="sk-SK" sz="32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  controller: _emailController,</a:t>
            </a:r>
            <a:endParaRPr lang="sk-SK" sz="32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  validator: (</a:t>
            </a:r>
            <a:r>
              <a:rPr lang="sk-SK" sz="1600" dirty="0">
                <a:solidFill>
                  <a:srgbClr val="007F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String</a:t>
            </a: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? x) {...}),</a:t>
            </a:r>
            <a:endParaRPr lang="sk-SK" sz="32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  ...</a:t>
            </a:r>
            <a:endParaRPr lang="sk-SK" sz="32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</a:t>
            </a:r>
            <a:r>
              <a:rPr lang="sk-SK" sz="1600" dirty="0">
                <a:solidFill>
                  <a:srgbClr val="007F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LoginButton</a:t>
            </a: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((){</a:t>
            </a:r>
            <a:endParaRPr lang="sk-SK" sz="32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  </a:t>
            </a:r>
            <a:r>
              <a:rPr lang="sk-SK" sz="1600" dirty="0">
                <a:solidFill>
                  <a:srgbClr val="7928A1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if</a:t>
            </a: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(_formKey.currentState!.validate()){</a:t>
            </a:r>
            <a:endParaRPr lang="sk-SK" sz="32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    ...</a:t>
            </a:r>
            <a:endParaRPr lang="sk-SK" sz="32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  }),</a:t>
            </a:r>
            <a:b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]))</a:t>
            </a:r>
            <a:endParaRPr lang="sk-SK" sz="32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</p:txBody>
      </p:sp>
      <p:pic>
        <p:nvPicPr>
          <p:cNvPr id="12" name="Obrázok 11">
            <a:extLst>
              <a:ext uri="{FF2B5EF4-FFF2-40B4-BE49-F238E27FC236}">
                <a16:creationId xmlns:a16="http://schemas.microsoft.com/office/drawing/2014/main" id="{E3A04479-7C72-4907-9409-0CB132C2B3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7761" y="740229"/>
            <a:ext cx="2892925" cy="5981036"/>
          </a:xfrm>
          <a:prstGeom prst="rect">
            <a:avLst/>
          </a:prstGeom>
        </p:spPr>
      </p:pic>
      <p:pic>
        <p:nvPicPr>
          <p:cNvPr id="14" name="Obrázok 13">
            <a:extLst>
              <a:ext uri="{FF2B5EF4-FFF2-40B4-BE49-F238E27FC236}">
                <a16:creationId xmlns:a16="http://schemas.microsoft.com/office/drawing/2014/main" id="{70EB6895-6A40-40B9-BDC0-E7458209F2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7761" y="740229"/>
            <a:ext cx="2892231" cy="5979600"/>
          </a:xfrm>
          <a:prstGeom prst="rect">
            <a:avLst/>
          </a:prstGeom>
        </p:spPr>
      </p:pic>
      <p:pic>
        <p:nvPicPr>
          <p:cNvPr id="16" name="Obrázok 15">
            <a:extLst>
              <a:ext uri="{FF2B5EF4-FFF2-40B4-BE49-F238E27FC236}">
                <a16:creationId xmlns:a16="http://schemas.microsoft.com/office/drawing/2014/main" id="{E58605B0-7E18-4891-9AA8-0A9CB65AAF3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7761" y="740229"/>
            <a:ext cx="2892231" cy="5979600"/>
          </a:xfrm>
          <a:prstGeom prst="rect">
            <a:avLst/>
          </a:prstGeom>
        </p:spPr>
      </p:pic>
      <p:pic>
        <p:nvPicPr>
          <p:cNvPr id="18" name="Obrázok 17">
            <a:extLst>
              <a:ext uri="{FF2B5EF4-FFF2-40B4-BE49-F238E27FC236}">
                <a16:creationId xmlns:a16="http://schemas.microsoft.com/office/drawing/2014/main" id="{FB36DA19-1CFB-42A5-8F27-3FD63A9F31F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7761" y="740229"/>
            <a:ext cx="2892231" cy="5979600"/>
          </a:xfrm>
          <a:prstGeom prst="rect">
            <a:avLst/>
          </a:prstGeom>
        </p:spPr>
      </p:pic>
      <p:pic>
        <p:nvPicPr>
          <p:cNvPr id="4" name="Obrázok 3">
            <a:extLst>
              <a:ext uri="{FF2B5EF4-FFF2-40B4-BE49-F238E27FC236}">
                <a16:creationId xmlns:a16="http://schemas.microsoft.com/office/drawing/2014/main" id="{E3EBE310-85D9-4098-AEB2-2C9D5BFC702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9077" y="740229"/>
            <a:ext cx="2892231" cy="5979600"/>
          </a:xfrm>
          <a:prstGeom prst="rect">
            <a:avLst/>
          </a:prstGeom>
        </p:spPr>
      </p:pic>
      <p:pic>
        <p:nvPicPr>
          <p:cNvPr id="10" name="Obrázok 9">
            <a:extLst>
              <a:ext uri="{FF2B5EF4-FFF2-40B4-BE49-F238E27FC236}">
                <a16:creationId xmlns:a16="http://schemas.microsoft.com/office/drawing/2014/main" id="{577EB30B-8768-4E23-8016-1CE5E89FFF8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7067" y="738793"/>
            <a:ext cx="2892231" cy="597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342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47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26F6A06-6204-4365-A02F-7524BC266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625" y="125902"/>
            <a:ext cx="10515600" cy="1325563"/>
          </a:xfrm>
        </p:spPr>
        <p:txBody>
          <a:bodyPr>
            <a:normAutofit/>
          </a:bodyPr>
          <a:lstStyle/>
          <a:p>
            <a:r>
              <a:rPr lang="en-US" sz="6000" b="1" noProof="0" dirty="0">
                <a:solidFill>
                  <a:srgbClr val="03C03C"/>
                </a:solidFill>
                <a:latin typeface="Sen" pitchFamily="2" charset="0"/>
                <a:ea typeface="Adobe Gothic Std B" panose="020B0800000000000000" pitchFamily="34" charset="-128"/>
              </a:rPr>
              <a:t>Z</a:t>
            </a:r>
            <a:r>
              <a:rPr lang="sk-SK" sz="6000" b="1" noProof="0" dirty="0">
                <a:solidFill>
                  <a:srgbClr val="03C03C"/>
                </a:solidFill>
                <a:latin typeface="Sen" pitchFamily="2" charset="0"/>
                <a:ea typeface="Adobe Gothic Std B" panose="020B0800000000000000" pitchFamily="34" charset="-128"/>
              </a:rPr>
              <a:t>ískavanie EduPage dát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ADE57724-B5B5-427D-B5D6-FCE051E084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8693" y="1436080"/>
            <a:ext cx="10515600" cy="5225752"/>
          </a:xfrm>
        </p:spPr>
        <p:txBody>
          <a:bodyPr>
            <a:normAutofit/>
          </a:bodyPr>
          <a:lstStyle/>
          <a:p>
            <a:pPr>
              <a:buFont typeface="Sen" panose="020B0604020202020204" charset="0"/>
              <a:buChar char="-"/>
            </a:pPr>
            <a:r>
              <a:rPr lang="sk-SK" sz="3200" dirty="0">
                <a:latin typeface="Sen" pitchFamily="2" charset="0"/>
                <a:cs typeface="Times New Roman" panose="02020603050405020304" pitchFamily="18" charset="0"/>
              </a:rPr>
              <a:t>Séria HTTP GET requestov</a:t>
            </a:r>
          </a:p>
          <a:p>
            <a:pPr>
              <a:buFont typeface="Sen" panose="020B0604020202020204" charset="0"/>
              <a:buChar char="-"/>
            </a:pPr>
            <a:r>
              <a:rPr lang="sk-SK" sz="3200" dirty="0">
                <a:latin typeface="Sen" pitchFamily="2" charset="0"/>
                <a:cs typeface="Times New Roman" panose="02020603050405020304" pitchFamily="18" charset="0"/>
              </a:rPr>
              <a:t>Spracovanie odpovedí</a:t>
            </a:r>
          </a:p>
          <a:p>
            <a:pPr>
              <a:buFont typeface="Sen" panose="020B0604020202020204" charset="0"/>
              <a:buChar char="-"/>
            </a:pPr>
            <a:r>
              <a:rPr lang="sk-SK" sz="3200" dirty="0">
                <a:latin typeface="Sen" pitchFamily="2" charset="0"/>
                <a:cs typeface="Times New Roman" panose="02020603050405020304" pitchFamily="18" charset="0"/>
              </a:rPr>
              <a:t>Manažovanie cookies</a:t>
            </a:r>
          </a:p>
          <a:p>
            <a:pPr>
              <a:buFont typeface="Sen" panose="020B0604020202020204" charset="0"/>
              <a:buChar char="-"/>
            </a:pPr>
            <a:r>
              <a:rPr lang="sk-SK" sz="3200" dirty="0">
                <a:latin typeface="Sen" pitchFamily="2" charset="0"/>
                <a:cs typeface="Times New Roman" panose="02020603050405020304" pitchFamily="18" charset="0"/>
              </a:rPr>
              <a:t>Parsovanie JSON dát do modelov</a:t>
            </a:r>
          </a:p>
          <a:p>
            <a:pPr>
              <a:buFont typeface="Sen" panose="020B0604020202020204" charset="0"/>
              <a:buChar char="-"/>
            </a:pPr>
            <a:endParaRPr lang="sk-SK" sz="3200" dirty="0">
              <a:latin typeface="Sen" pitchFamily="2" charset="0"/>
              <a:cs typeface="Times New Roman" panose="02020603050405020304" pitchFamily="18" charset="0"/>
            </a:endParaRPr>
          </a:p>
          <a:p>
            <a:pPr>
              <a:buFont typeface="Sen" panose="020B0604020202020204" charset="0"/>
              <a:buChar char="-"/>
            </a:pPr>
            <a:endParaRPr lang="sk-SK" sz="2800" dirty="0">
              <a:latin typeface="Sen" pitchFamily="2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endParaRPr lang="sk-SK" sz="2800" dirty="0">
              <a:latin typeface="Sen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54953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 pole 32"/>
          <p:cNvSpPr txBox="1"/>
          <p:nvPr/>
        </p:nvSpPr>
        <p:spPr>
          <a:xfrm>
            <a:off x="1286935" y="338668"/>
            <a:ext cx="8037689" cy="2630310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dirty="0">
                <a:solidFill>
                  <a:srgbClr val="00008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final</a:t>
            </a: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2000" dirty="0">
                <a:solidFill>
                  <a:srgbClr val="660066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String</a:t>
            </a: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requestUrl </a:t>
            </a:r>
            <a:r>
              <a:rPr lang="sk-SK" sz="20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2000" dirty="0">
                <a:solidFill>
                  <a:srgbClr val="0088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'https://</a:t>
            </a:r>
            <a:r>
              <a:rPr lang="sk-SK" sz="2000" dirty="0">
                <a:solidFill>
                  <a:srgbClr val="AA5D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$_school</a:t>
            </a:r>
            <a:r>
              <a:rPr lang="sk-SK" sz="2000" dirty="0">
                <a:solidFill>
                  <a:srgbClr val="0088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.edupage.org/login/index.php'</a:t>
            </a:r>
            <a:r>
              <a:rPr lang="sk-SK" sz="20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sk-SK" sz="40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sk-SK" sz="40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lang="sk-SK" sz="2000" dirty="0">
                <a:solidFill>
                  <a:srgbClr val="00008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try</a:t>
            </a: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20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sk-SK" sz="40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</a:t>
            </a:r>
            <a:r>
              <a:rPr lang="sk-SK" sz="2000" dirty="0">
                <a:solidFill>
                  <a:srgbClr val="00008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final</a:t>
            </a: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r </a:t>
            </a:r>
            <a:r>
              <a:rPr lang="sk-SK" sz="20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2000" dirty="0">
                <a:solidFill>
                  <a:srgbClr val="00008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await</a:t>
            </a: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http</a:t>
            </a:r>
            <a:r>
              <a:rPr lang="sk-SK" sz="20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sk-SK" sz="2000" dirty="0">
                <a:solidFill>
                  <a:srgbClr val="00008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get</a:t>
            </a:r>
            <a:r>
              <a:rPr lang="sk-SK" sz="20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endParaRPr lang="sk-SK" sz="40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</a:t>
            </a:r>
            <a:r>
              <a:rPr lang="sk-SK" sz="2000" dirty="0">
                <a:solidFill>
                  <a:srgbClr val="660066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Uri</a:t>
            </a:r>
            <a:r>
              <a:rPr lang="sk-SK" sz="20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parse</a:t>
            </a:r>
            <a:r>
              <a:rPr lang="sk-SK" sz="20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requestUrl</a:t>
            </a:r>
            <a:r>
              <a:rPr lang="sk-SK" sz="20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),</a:t>
            </a:r>
            <a:endParaRPr lang="sk-SK" sz="40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headers</a:t>
            </a:r>
            <a:r>
              <a:rPr lang="sk-SK" sz="20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</a:t>
            </a: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20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r>
              <a:rPr lang="sk-SK" sz="2000" dirty="0">
                <a:solidFill>
                  <a:srgbClr val="0088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'</a:t>
            </a:r>
            <a:r>
              <a:rPr lang="sk-SK" sz="2000" dirty="0" err="1">
                <a:solidFill>
                  <a:srgbClr val="0088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Cookie</a:t>
            </a:r>
            <a:r>
              <a:rPr lang="sk-SK" sz="2000" dirty="0">
                <a:solidFill>
                  <a:srgbClr val="0088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'</a:t>
            </a:r>
            <a:r>
              <a:rPr lang="sk-SK" sz="20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</a:t>
            </a: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_cookieList</a:t>
            </a:r>
            <a:r>
              <a:rPr lang="sk-SK" sz="20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},</a:t>
            </a:r>
            <a:endParaRPr lang="sk-SK" sz="40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</a:t>
            </a:r>
            <a:r>
              <a:rPr lang="sk-SK" sz="20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);</a:t>
            </a:r>
            <a:br>
              <a:rPr lang="sk-SK" sz="20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_updateCookies</a:t>
            </a:r>
            <a:r>
              <a:rPr lang="sk-SK" sz="20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sk-SK" sz="20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</a:t>
            </a:r>
            <a:r>
              <a:rPr lang="sk-SK" sz="2000" dirty="0" err="1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sk-SK" sz="20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headers</a:t>
            </a:r>
            <a:r>
              <a:rPr lang="sk-SK" sz="20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);</a:t>
            </a:r>
            <a:endParaRPr lang="sk-SK" sz="40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</p:txBody>
      </p:sp>
      <p:sp>
        <p:nvSpPr>
          <p:cNvPr id="2" name="Obdĺžnik 1"/>
          <p:cNvSpPr/>
          <p:nvPr/>
        </p:nvSpPr>
        <p:spPr>
          <a:xfrm>
            <a:off x="553156" y="3228622"/>
            <a:ext cx="11446933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k-SK" sz="2000" noProof="1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</a:rPr>
              <a:t>{connection: Upgrade, last-modified: Tue, 15 Feb 2022 07:39:17 GMT, </a:t>
            </a:r>
            <a:r>
              <a:rPr lang="sk-SK" sz="2000" b="1" noProof="1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set-cookie: PHPSESSID=ebd9c97e592c7de301c00d82c6030eb5; path=/; secure; HttpOnly</a:t>
            </a:r>
            <a:r>
              <a:rPr lang="sk-SK" sz="2000" noProof="1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</a:rPr>
              <a:t>, cache-control: no-store, no-cache, must-revalidate, post-check=0, pre-check=0, transfer-encoding: chunked, date: Tue, 15 Feb 2022 07:39:17 GMT, content-encoding: gzip, vary: Accept-Encoding, strict-transport-security: max-age=63072000;, referrer-policy: same-origin, content-type: text/html; charset=utf-8, pragma: no-cache, x-xss-protection: 1; mode=block, content-language: sk, upgrade: h2,h2c, server: Apache, x-frame-options: sameorigin, x-content-type-options: nosniff, expires: Mon, 26 Jul 1997 05:00:00 GMT}</a:t>
            </a:r>
            <a:endParaRPr lang="sk-SK" sz="2000" noProof="1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42699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dĺžnik 2"/>
          <p:cNvSpPr/>
          <p:nvPr/>
        </p:nvSpPr>
        <p:spPr>
          <a:xfrm>
            <a:off x="91924" y="176558"/>
            <a:ext cx="13279691" cy="563231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2000" noProof="1">
                <a:solidFill>
                  <a:srgbClr val="00008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final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2000" noProof="1">
                <a:solidFill>
                  <a:srgbClr val="6600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String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loginRequestUrl</a:t>
            </a:r>
            <a:r>
              <a:rPr lang="en-GB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en-GB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2000" noProof="1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'https://</a:t>
            </a:r>
            <a:r>
              <a:rPr lang="sk-SK" sz="2000" noProof="1">
                <a:solidFill>
                  <a:srgbClr val="AA5D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$_school</a:t>
            </a:r>
            <a:r>
              <a:rPr lang="sk-SK" sz="2000" noProof="1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.edupage.org/login/edubarLogin.php’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br>
              <a:rPr lang="en-GB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lang="sk-SK" sz="2000" noProof="1">
                <a:solidFill>
                  <a:srgbClr val="00008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final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2000" noProof="1">
                <a:solidFill>
                  <a:srgbClr val="6600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RegExp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tokenRegex 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2000" noProof="1">
                <a:solidFill>
                  <a:srgbClr val="6600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RegExp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b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r</a:t>
            </a:r>
            <a:r>
              <a:rPr lang="sk-SK" sz="2000" noProof="1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'(?&lt;=name="csrfauth" value=")(.*)(?="&gt;)'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</a:t>
            </a:r>
            <a:endParaRPr lang="sk-SK" sz="3600" noProof="1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caseSensitive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2000" noProof="1">
                <a:solidFill>
                  <a:srgbClr val="00008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true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</a:t>
            </a:r>
            <a:endParaRPr lang="sk-SK" sz="3600" noProof="1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multiLine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2000" noProof="1">
                <a:solidFill>
                  <a:srgbClr val="00008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false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);</a:t>
            </a:r>
            <a:endParaRPr lang="sk-SK" sz="3600" noProof="1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sk-SK" sz="3600" noProof="1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noProof="1">
                <a:solidFill>
                  <a:srgbClr val="00008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final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2000" noProof="1">
                <a:solidFill>
                  <a:srgbClr val="6600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String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?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csrfToken 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tokenRegex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stringMatch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body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);</a:t>
            </a:r>
            <a:endParaRPr lang="sk-SK" sz="3600" noProof="1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sk-SK" sz="2000" noProof="1">
                <a:solidFill>
                  <a:srgbClr val="00008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final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2000" noProof="1">
                <a:solidFill>
                  <a:srgbClr val="6600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Map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lang="sk-SK" sz="2000" noProof="1">
                <a:solidFill>
                  <a:srgbClr val="6600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String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2000" noProof="1">
                <a:solidFill>
                  <a:srgbClr val="6600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String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parameters 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sk-SK" sz="3600" noProof="1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</a:t>
            </a:r>
            <a:r>
              <a:rPr lang="sk-SK" sz="2000" noProof="1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"username"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_username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</a:t>
            </a:r>
            <a:endParaRPr lang="sk-SK" sz="3600" noProof="1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</a:t>
            </a:r>
            <a:r>
              <a:rPr lang="sk-SK" sz="2000" noProof="1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"password"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_password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</a:t>
            </a:r>
            <a:endParaRPr lang="sk-SK" sz="3600" noProof="1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</a:t>
            </a:r>
            <a:r>
              <a:rPr lang="sk-SK" sz="2000" noProof="1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"csrfauth"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csrfToken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toString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(),</a:t>
            </a:r>
            <a:endParaRPr lang="sk-SK" sz="3600" noProof="1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};</a:t>
            </a:r>
            <a:endParaRPr lang="sk-SK" sz="3600" noProof="1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sk-SK" sz="2000" noProof="1">
                <a:solidFill>
                  <a:srgbClr val="00008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final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loginResponse 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2000" noProof="1">
                <a:solidFill>
                  <a:srgbClr val="00008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await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http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post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endParaRPr lang="sk-SK" sz="3600" noProof="1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</a:t>
            </a:r>
            <a:r>
              <a:rPr lang="sk-SK" sz="2000" noProof="1">
                <a:solidFill>
                  <a:srgbClr val="6600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Uri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parse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loginRequestUrl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),</a:t>
            </a:r>
            <a:endParaRPr lang="sk-SK" sz="3600" noProof="1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body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parameters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</a:t>
            </a:r>
            <a:endParaRPr lang="sk-SK" sz="3600" noProof="1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headers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r>
              <a:rPr lang="sk-SK" sz="2000" noProof="1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'Cookie'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_cookieList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},</a:t>
            </a:r>
            <a:endParaRPr lang="sk-SK" sz="3600" noProof="1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);</a:t>
            </a:r>
            <a:endParaRPr lang="sk-SK" sz="3600" noProof="1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_</a:t>
            </a:r>
            <a:r>
              <a:rPr lang="sk-SK" sz="2000" noProof="1">
                <a:solidFill>
                  <a:srgbClr val="C45911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updateCookies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loginResponse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headers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);</a:t>
            </a:r>
            <a:endParaRPr lang="sk-SK" sz="3600" noProof="1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1905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otív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Motív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otív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í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í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1305</TotalTime>
  <Words>1898</Words>
  <Application>Microsoft Office PowerPoint</Application>
  <PresentationFormat>Širokouhlá</PresentationFormat>
  <Paragraphs>245</Paragraphs>
  <Slides>16</Slides>
  <Notes>16</Notes>
  <HiddenSlides>0</HiddenSlides>
  <MMClips>0</MMClips>
  <ScaleCrop>false</ScaleCrop>
  <HeadingPairs>
    <vt:vector size="6" baseType="variant">
      <vt:variant>
        <vt:lpstr>Použité písma</vt:lpstr>
      </vt:variant>
      <vt:variant>
        <vt:i4>7</vt:i4>
      </vt:variant>
      <vt:variant>
        <vt:lpstr>Motív</vt:lpstr>
      </vt:variant>
      <vt:variant>
        <vt:i4>1</vt:i4>
      </vt:variant>
      <vt:variant>
        <vt:lpstr>Nadpisy snímok</vt:lpstr>
      </vt:variant>
      <vt:variant>
        <vt:i4>16</vt:i4>
      </vt:variant>
    </vt:vector>
  </HeadingPairs>
  <TitlesOfParts>
    <vt:vector size="24" baseType="lpstr">
      <vt:lpstr>Sen</vt:lpstr>
      <vt:lpstr>Consolas</vt:lpstr>
      <vt:lpstr>Calibri Light</vt:lpstr>
      <vt:lpstr>Calibri</vt:lpstr>
      <vt:lpstr>Arial</vt:lpstr>
      <vt:lpstr>Times New Roman</vt:lpstr>
      <vt:lpstr>Arial Black</vt:lpstr>
      <vt:lpstr>Office Theme</vt:lpstr>
      <vt:lpstr>Mobilná aplikácia pre študentov SPŠE</vt:lpstr>
      <vt:lpstr>Ciele práce</vt:lpstr>
      <vt:lpstr>Implementácia</vt:lpstr>
      <vt:lpstr>Nefunkcionálne požiadavky</vt:lpstr>
      <vt:lpstr>Prihlasovanie a registrácia</vt:lpstr>
      <vt:lpstr>Prihlasovanie a registrácia</vt:lpstr>
      <vt:lpstr>Získavanie EduPage dát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Mapy a navigácia</vt:lpstr>
      <vt:lpstr>Vytvorenie máp</vt:lpstr>
      <vt:lpstr>Vytvorenie navigačných bodov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TAM Team</dc:title>
  <dc:creator>adamko hadar</dc:creator>
  <cp:lastModifiedBy>Adam</cp:lastModifiedBy>
  <cp:revision>53</cp:revision>
  <dcterms:created xsi:type="dcterms:W3CDTF">2021-04-19T09:39:24Z</dcterms:created>
  <dcterms:modified xsi:type="dcterms:W3CDTF">2022-02-17T16:22:01Z</dcterms:modified>
</cp:coreProperties>
</file>

<file path=docProps/thumbnail.jpeg>
</file>